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41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0.xml.rels" ContentType="application/vnd.openxmlformats-package.relationship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media/image29.jpeg" ContentType="image/jpeg"/>
  <Override PartName="/ppt/media/image28.png" ContentType="image/png"/>
  <Override PartName="/ppt/media/image7.jpeg" ContentType="image/jpeg"/>
  <Override PartName="/ppt/media/image23.jpeg" ContentType="image/jpeg"/>
  <Override PartName="/ppt/media/image12.png" ContentType="image/png"/>
  <Override PartName="/ppt/media/image49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17.tif" ContentType="image/tiff"/>
  <Override PartName="/ppt/media/image58.png" ContentType="image/png"/>
  <Override PartName="/ppt/media/image15.jpeg" ContentType="image/jpeg"/>
  <Override PartName="/ppt/media/image14.jpeg" ContentType="image/jpeg"/>
  <Override PartName="/ppt/media/image24.png" ContentType="image/png"/>
  <Override PartName="/ppt/media/image1.png" ContentType="image/png"/>
  <Override PartName="/ppt/media/image31.png" ContentType="image/png"/>
  <Override PartName="/ppt/media/image3.jpeg" ContentType="image/jpeg"/>
  <Override PartName="/ppt/media/image30.png" ContentType="image/png"/>
  <Override PartName="/ppt/media/image25.jpeg" ContentType="image/jpeg"/>
  <Override PartName="/ppt/media/image2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6.jpeg" ContentType="image/jpeg"/>
  <Override PartName="/ppt/media/image8.tif" ContentType="image/tiff"/>
  <Override PartName="/ppt/media/image5.jpeg" ContentType="image/jpeg"/>
  <Override PartName="/ppt/media/image6.png" ContentType="image/png"/>
  <Override PartName="/ppt/media/image36.png" ContentType="image/png"/>
  <Override PartName="/ppt/media/image20.png" ContentType="image/png"/>
  <Override PartName="/ppt/media/image57.png" ContentType="image/png"/>
  <Override PartName="/ppt/media/image40.png" ContentType="image/png"/>
  <Override PartName="/ppt/media/image38.gif" ContentType="image/gif"/>
  <Override PartName="/ppt/media/image41.png" ContentType="image/png"/>
  <Override PartName="/ppt/media/image43.png" ContentType="image/png"/>
  <Override PartName="/ppt/media/image50.gif" ContentType="image/gif"/>
  <Override PartName="/ppt/media/image48.gif" ContentType="image/gif"/>
  <Override PartName="/ppt/media/image13.gif" ContentType="image/gif"/>
  <Override PartName="/ppt/media/image16.jpeg" ContentType="image/jpeg"/>
  <Override PartName="/ppt/media/image53.gif" ContentType="image/gif"/>
  <Override PartName="/ppt/media/image56.png" ContentType="image/png"/>
  <Override PartName="/ppt/media/image55.png" ContentType="image/png"/>
  <Override PartName="/ppt/media/image45.png" ContentType="image/png"/>
  <Override PartName="/ppt/media/image52.gif" ContentType="image/gif"/>
  <Override PartName="/ppt/media/image18.png" ContentType="image/png"/>
  <Override PartName="/ppt/media/image51.gif" ContentType="image/gif"/>
  <Override PartName="/ppt/media/image44.png" ContentType="image/png"/>
  <Override PartName="/ppt/media/image37.png" ContentType="image/png"/>
  <Override PartName="/ppt/media/image35.png" ContentType="image/png"/>
  <Override PartName="/ppt/media/image32.jpeg" ContentType="image/jpeg"/>
  <Override PartName="/ppt/media/image33.png" ContentType="image/png"/>
  <Override PartName="/ppt/media/image10.png" ContentType="image/png"/>
  <Override PartName="/ppt/media/image54.gif" ContentType="image/gif"/>
  <Override PartName="/ppt/media/image47.png" ContentType="image/png"/>
  <Override PartName="/ppt/media/image39.png" ContentType="image/png"/>
  <Override PartName="/ppt/media/image46.gif" ContentType="image/gif"/>
  <Override PartName="/ppt/media/image9.png" ContentType="image/png"/>
  <Override PartName="/ppt/media/image11.png" ContentType="image/png"/>
  <Override PartName="/ppt/media/image42.jpeg" ContentType="image/jpeg"/>
  <Override PartName="/ppt/media/image19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0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0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32B325E-30E4-4D49-99F4-5CAF2792F631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hyperlink" Target="http://ccat.sas.upenn.edu/arth/zoser/zoser.html" TargetMode="External"/><Relationship Id="rId2" Type="http://schemas.openxmlformats.org/officeDocument/2006/relationships/slide" Target="../slides/slide16.xml"/><Relationship Id="rId3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sldImg"/>
          </p:nvPr>
        </p:nvSpPr>
        <p:spPr>
          <a:xfrm>
            <a:off x="1093320" y="898200"/>
            <a:ext cx="5634720" cy="4482360"/>
          </a:xfrm>
          <a:prstGeom prst="rect">
            <a:avLst/>
          </a:prstGeom>
        </p:spPr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7880" cy="53816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276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14C production</a:t>
            </a:r>
            <a:endParaRPr b="0" lang="en-GB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Exchange with reservoirs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1093320" y="898200"/>
            <a:ext cx="5634720" cy="4482360"/>
          </a:xfrm>
          <a:prstGeom prst="rect">
            <a:avLst/>
          </a:prstGeom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7880" cy="53816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276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14C production</a:t>
            </a:r>
            <a:endParaRPr b="0" lang="en-GB" sz="20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Exchange with reservoirs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_3"/>
          <p:cNvSpPr/>
          <p:nvPr/>
        </p:nvSpPr>
        <p:spPr>
          <a:xfrm>
            <a:off x="4282200" y="10155600"/>
            <a:ext cx="32745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0C64FD8-95E7-42F5-8699-4D58ADCF29D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18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560" cy="4007880"/>
          </a:xfrm>
          <a:prstGeom prst="rect">
            <a:avLst/>
          </a:prstGeom>
        </p:spPr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sample of acacia wood from the tomb of the pharaoh </a:t>
            </a:r>
            <a:r>
              <a:rPr b="0" lang="en-GB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Zoser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(or Djoser; 3rd Dynasty, ca. 2700-2600 BC) was obtained and dated. Libby reasoned that since the half-life of C14 was 5568 years, they should obtain a C14 concentration of about 50% that which was found in living wood (see Libby, 1949 for further details). The results they obtained indicated this was the case. 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extShape 1_4"/>
          <p:cNvSpPr/>
          <p:nvPr/>
        </p:nvSpPr>
        <p:spPr>
          <a:xfrm>
            <a:off x="4282200" y="10155600"/>
            <a:ext cx="32745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F1079E7-EC2B-4BEC-8C35-435629B59F6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21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560" cy="4007880"/>
          </a:xfrm>
          <a:prstGeom prst="rect">
            <a:avLst/>
          </a:prstGeom>
        </p:spPr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de Vries found that 17-th century wood had a 2% higher activity than 19th century wood. 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extShape 1_10"/>
          <p:cNvSpPr/>
          <p:nvPr/>
        </p:nvSpPr>
        <p:spPr>
          <a:xfrm>
            <a:off x="4282200" y="10155600"/>
            <a:ext cx="32745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625C2EC-2803-45D9-8610-13C457B21B6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24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560" cy="4007880"/>
          </a:xfrm>
          <a:prstGeom prst="rect">
            <a:avLst/>
          </a:prstGeom>
        </p:spPr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Shape 1_7"/>
          <p:cNvSpPr/>
          <p:nvPr/>
        </p:nvSpPr>
        <p:spPr>
          <a:xfrm>
            <a:off x="4282200" y="10155600"/>
            <a:ext cx="32745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A8A636A-E67F-4D97-8BFB-4DA824DCFAF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27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560" cy="4007880"/>
          </a:xfrm>
          <a:prstGeom prst="rect">
            <a:avLst/>
          </a:prstGeom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ustomShape 1_2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F77C6F5-C3A3-4C3C-9CF8-F9E11225AB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0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ustomShape 1_12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3FB8C24-CC51-42ED-B807-E69E3990B51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3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_16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6D12DE2-BB9E-43DE-9AA0-012B587946C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6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_18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F1978C6-8F8F-409C-9610-9B9BC105B95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9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_20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9B052E4-E618-419F-812B-A1BF3A829C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42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_22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B8F93C0-500F-4E08-B7F1-EE950F67C1A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45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Rectangle 9"/>
          <p:cNvSpPr txBox="1"/>
          <p:nvPr/>
        </p:nvSpPr>
        <p:spPr>
          <a:xfrm>
            <a:off x="4282200" y="1015524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633DE7A3-86EF-4AF5-A8FF-D1AAF7CBF8E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648" name="Text Box 1_1"/>
          <p:cNvSpPr/>
          <p:nvPr/>
        </p:nvSpPr>
        <p:spPr>
          <a:xfrm>
            <a:off x="1387440" y="937080"/>
            <a:ext cx="5552280" cy="46882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857520" y="5585040"/>
            <a:ext cx="6854040" cy="52916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81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Rectangle 11"/>
          <p:cNvSpPr txBox="1"/>
          <p:nvPr/>
        </p:nvSpPr>
        <p:spPr>
          <a:xfrm>
            <a:off x="4282200" y="1015524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6012F2D-4E74-4CBE-9405-645F3A611B36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587880" y="892440"/>
            <a:ext cx="7391520" cy="4410000"/>
          </a:xfrm>
          <a:prstGeom prst="rect">
            <a:avLst/>
          </a:prstGeom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855360" y="5585040"/>
            <a:ext cx="6854040" cy="5187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328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/>
          <p:cNvGrpSpPr/>
          <p:nvPr/>
        </p:nvGrpSpPr>
        <p:grpSpPr>
          <a:xfrm>
            <a:off x="0" y="188640"/>
            <a:ext cx="2181240" cy="5486040"/>
            <a:chOff x="0" y="188640"/>
            <a:chExt cx="2181240" cy="5486040"/>
          </a:xfrm>
        </p:grpSpPr>
        <p:sp>
          <p:nvSpPr>
            <p:cNvPr id="153" name="CustomShape 2"/>
            <p:cNvSpPr/>
            <p:nvPr/>
          </p:nvSpPr>
          <p:spPr>
            <a:xfrm>
              <a:off x="0" y="2128320"/>
              <a:ext cx="74160" cy="51516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3"/>
            <p:cNvSpPr/>
            <p:nvPr/>
          </p:nvSpPr>
          <p:spPr>
            <a:xfrm>
              <a:off x="98640" y="2609280"/>
              <a:ext cx="492480" cy="191736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4"/>
            <p:cNvSpPr/>
            <p:nvPr/>
          </p:nvSpPr>
          <p:spPr>
            <a:xfrm>
              <a:off x="618120" y="4502880"/>
              <a:ext cx="464040" cy="117180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5"/>
            <p:cNvSpPr/>
            <p:nvPr/>
          </p:nvSpPr>
          <p:spPr>
            <a:xfrm>
              <a:off x="735120" y="5376960"/>
              <a:ext cx="128520" cy="29772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6"/>
            <p:cNvSpPr/>
            <p:nvPr/>
          </p:nvSpPr>
          <p:spPr>
            <a:xfrm>
              <a:off x="77040" y="2646000"/>
              <a:ext cx="626760" cy="274968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7"/>
            <p:cNvSpPr/>
            <p:nvPr/>
          </p:nvSpPr>
          <p:spPr>
            <a:xfrm>
              <a:off x="17280" y="188640"/>
              <a:ext cx="78480" cy="24181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8"/>
            <p:cNvSpPr/>
            <p:nvPr/>
          </p:nvSpPr>
          <p:spPr>
            <a:xfrm>
              <a:off x="60120" y="2433600"/>
              <a:ext cx="57240" cy="40572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9"/>
            <p:cNvSpPr/>
            <p:nvPr/>
          </p:nvSpPr>
          <p:spPr>
            <a:xfrm>
              <a:off x="589680" y="4529160"/>
              <a:ext cx="142560" cy="84528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10"/>
            <p:cNvSpPr/>
            <p:nvPr/>
          </p:nvSpPr>
          <p:spPr>
            <a:xfrm>
              <a:off x="594000" y="1156320"/>
              <a:ext cx="1587240" cy="33440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11"/>
            <p:cNvSpPr/>
            <p:nvPr/>
          </p:nvSpPr>
          <p:spPr>
            <a:xfrm>
              <a:off x="706680" y="5398200"/>
              <a:ext cx="121320" cy="27648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12"/>
            <p:cNvSpPr/>
            <p:nvPr/>
          </p:nvSpPr>
          <p:spPr>
            <a:xfrm>
              <a:off x="589680" y="4430880"/>
              <a:ext cx="25560" cy="18036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13"/>
            <p:cNvSpPr/>
            <p:nvPr/>
          </p:nvSpPr>
          <p:spPr>
            <a:xfrm>
              <a:off x="650880" y="5162400"/>
              <a:ext cx="180000" cy="5122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" name="Group 14"/>
          <p:cNvGrpSpPr/>
          <p:nvPr/>
        </p:nvGrpSpPr>
        <p:grpSpPr>
          <a:xfrm>
            <a:off x="22320" y="0"/>
            <a:ext cx="2149200" cy="5663160"/>
            <a:chOff x="22320" y="0"/>
            <a:chExt cx="2149200" cy="5663160"/>
          </a:xfrm>
        </p:grpSpPr>
        <p:sp>
          <p:nvSpPr>
            <p:cNvPr id="166" name="CustomShape 15"/>
            <p:cNvSpPr/>
            <p:nvPr/>
          </p:nvSpPr>
          <p:spPr>
            <a:xfrm>
              <a:off x="22320" y="0"/>
              <a:ext cx="448560" cy="363636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16"/>
            <p:cNvSpPr/>
            <p:nvPr/>
          </p:nvSpPr>
          <p:spPr>
            <a:xfrm>
              <a:off x="499680" y="3568680"/>
              <a:ext cx="383760" cy="130392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17"/>
            <p:cNvSpPr/>
            <p:nvPr/>
          </p:nvSpPr>
          <p:spPr>
            <a:xfrm>
              <a:off x="916200" y="4846680"/>
              <a:ext cx="390960" cy="81648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18"/>
            <p:cNvSpPr/>
            <p:nvPr/>
          </p:nvSpPr>
          <p:spPr>
            <a:xfrm>
              <a:off x="473760" y="3608280"/>
              <a:ext cx="501120" cy="184572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19"/>
            <p:cNvSpPr/>
            <p:nvPr/>
          </p:nvSpPr>
          <p:spPr>
            <a:xfrm>
              <a:off x="424440" y="1065960"/>
              <a:ext cx="156240" cy="250020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20"/>
            <p:cNvSpPr/>
            <p:nvPr/>
          </p:nvSpPr>
          <p:spPr>
            <a:xfrm>
              <a:off x="1012680" y="5432760"/>
              <a:ext cx="119520" cy="23040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21"/>
            <p:cNvSpPr/>
            <p:nvPr/>
          </p:nvSpPr>
          <p:spPr>
            <a:xfrm>
              <a:off x="456120" y="3395880"/>
              <a:ext cx="72360" cy="42048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22"/>
            <p:cNvSpPr/>
            <p:nvPr/>
          </p:nvSpPr>
          <p:spPr>
            <a:xfrm>
              <a:off x="886680" y="2600640"/>
              <a:ext cx="1284840" cy="224352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23"/>
            <p:cNvSpPr/>
            <p:nvPr/>
          </p:nvSpPr>
          <p:spPr>
            <a:xfrm>
              <a:off x="977400" y="5456520"/>
              <a:ext cx="107280" cy="20664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24"/>
            <p:cNvSpPr/>
            <p:nvPr/>
          </p:nvSpPr>
          <p:spPr>
            <a:xfrm>
              <a:off x="886680" y="4875120"/>
              <a:ext cx="123120" cy="5551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25"/>
            <p:cNvSpPr/>
            <p:nvPr/>
          </p:nvSpPr>
          <p:spPr>
            <a:xfrm>
              <a:off x="886680" y="4772520"/>
              <a:ext cx="32040" cy="18576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26"/>
            <p:cNvSpPr/>
            <p:nvPr/>
          </p:nvSpPr>
          <p:spPr>
            <a:xfrm>
              <a:off x="916200" y="5226840"/>
              <a:ext cx="189720" cy="43632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" name="CustomShape 27"/>
          <p:cNvSpPr/>
          <p:nvPr/>
        </p:nvSpPr>
        <p:spPr>
          <a:xfrm>
            <a:off x="360" y="360"/>
            <a:ext cx="198720" cy="5667480"/>
          </a:xfrm>
          <a:prstGeom prst="rect">
            <a:avLst/>
          </a:prstGeom>
          <a:solidFill>
            <a:srgbClr val="766f54"/>
          </a:solidFill>
          <a:ln w="9360">
            <a:noFill/>
          </a:ln>
          <a:effectLst>
            <a:outerShdw blurRad="38160" dir="5400000" dist="2556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9" name="CustomShape 28"/>
          <p:cNvSpPr/>
          <p:nvPr/>
        </p:nvSpPr>
        <p:spPr>
          <a:xfrm flipV="1">
            <a:off x="360" y="581760"/>
            <a:ext cx="1494720" cy="417600"/>
          </a:xfrm>
          <a:custGeom>
            <a:avLst/>
            <a:gd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rgbClr val="a530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7236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3640" spc="-1" strike="noStrike">
                <a:latin typeface="Arial"/>
              </a:rPr>
              <a:t>Click to edit the title text format</a:t>
            </a:r>
            <a:endParaRPr b="0" lang="en-GB" sz="364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40" spc="-1" strike="noStrike">
                <a:latin typeface="Arial"/>
              </a:rPr>
              <a:t>Click to edit the outline text format</a:t>
            </a:r>
            <a:endParaRPr b="0" lang="en-GB" sz="2640" spc="-1" strike="noStrike">
              <a:latin typeface="Arial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320" spc="-1" strike="noStrike">
                <a:latin typeface="Arial"/>
              </a:rPr>
              <a:t>Second Outline Level</a:t>
            </a:r>
            <a:endParaRPr b="0" lang="en-GB" sz="2320" spc="-1" strike="noStrike">
              <a:latin typeface="Arial"/>
            </a:endParaRPr>
          </a:p>
          <a:p>
            <a:pPr lvl="2" marL="1296000" indent="-288000"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979" spc="-1" strike="noStrike">
                <a:latin typeface="Arial"/>
              </a:rPr>
              <a:t>Third Outline Level</a:t>
            </a:r>
            <a:endParaRPr b="0" lang="en-GB" sz="1979" spc="-1" strike="noStrike">
              <a:latin typeface="Arial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650" spc="-1" strike="noStrike">
                <a:latin typeface="Arial"/>
              </a:rPr>
              <a:t>Fourth Outline Level</a:t>
            </a:r>
            <a:endParaRPr b="0" lang="en-GB" sz="1650" spc="-1" strike="noStrike">
              <a:latin typeface="Arial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50" spc="-1" strike="noStrike">
                <a:latin typeface="Arial"/>
              </a:rPr>
              <a:t>Fifth Outline Level</a:t>
            </a:r>
            <a:endParaRPr b="0" lang="en-GB" sz="1650" spc="-1" strike="noStrike">
              <a:latin typeface="Arial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50" spc="-1" strike="noStrike">
                <a:latin typeface="Arial"/>
              </a:rPr>
              <a:t>Sixth Outline Level</a:t>
            </a:r>
            <a:endParaRPr b="0" lang="en-GB" sz="1650" spc="-1" strike="noStrike">
              <a:latin typeface="Arial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50" spc="-1" strike="noStrike">
                <a:latin typeface="Arial"/>
              </a:rPr>
              <a:t>Seventh Outline Level</a:t>
            </a:r>
            <a:endParaRPr b="0" lang="en-GB" sz="165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1"/>
          <p:cNvGrpSpPr/>
          <p:nvPr/>
        </p:nvGrpSpPr>
        <p:grpSpPr>
          <a:xfrm>
            <a:off x="0" y="189000"/>
            <a:ext cx="2182680" cy="5488200"/>
            <a:chOff x="0" y="189000"/>
            <a:chExt cx="2182680" cy="5488200"/>
          </a:xfrm>
        </p:grpSpPr>
        <p:sp>
          <p:nvSpPr>
            <p:cNvPr id="257" name="CustomShape 2"/>
            <p:cNvSpPr/>
            <p:nvPr/>
          </p:nvSpPr>
          <p:spPr>
            <a:xfrm>
              <a:off x="0" y="2129040"/>
              <a:ext cx="75600" cy="51660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3"/>
            <p:cNvSpPr/>
            <p:nvPr/>
          </p:nvSpPr>
          <p:spPr>
            <a:xfrm>
              <a:off x="98640" y="2610000"/>
              <a:ext cx="493920" cy="191916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4"/>
            <p:cNvSpPr/>
            <p:nvPr/>
          </p:nvSpPr>
          <p:spPr>
            <a:xfrm>
              <a:off x="618120" y="4503960"/>
              <a:ext cx="465480" cy="11732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5"/>
            <p:cNvSpPr/>
            <p:nvPr/>
          </p:nvSpPr>
          <p:spPr>
            <a:xfrm>
              <a:off x="735120" y="5378040"/>
              <a:ext cx="129960" cy="29916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6"/>
            <p:cNvSpPr/>
            <p:nvPr/>
          </p:nvSpPr>
          <p:spPr>
            <a:xfrm>
              <a:off x="77040" y="2646720"/>
              <a:ext cx="628200" cy="275148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7"/>
            <p:cNvSpPr/>
            <p:nvPr/>
          </p:nvSpPr>
          <p:spPr>
            <a:xfrm>
              <a:off x="17280" y="189000"/>
              <a:ext cx="79920" cy="24199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8"/>
            <p:cNvSpPr/>
            <p:nvPr/>
          </p:nvSpPr>
          <p:spPr>
            <a:xfrm>
              <a:off x="60120" y="2434320"/>
              <a:ext cx="58680" cy="4071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9"/>
            <p:cNvSpPr/>
            <p:nvPr/>
          </p:nvSpPr>
          <p:spPr>
            <a:xfrm>
              <a:off x="589680" y="4530240"/>
              <a:ext cx="144000" cy="84672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10"/>
            <p:cNvSpPr/>
            <p:nvPr/>
          </p:nvSpPr>
          <p:spPr>
            <a:xfrm>
              <a:off x="594000" y="1156680"/>
              <a:ext cx="1588680" cy="334620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11"/>
            <p:cNvSpPr/>
            <p:nvPr/>
          </p:nvSpPr>
          <p:spPr>
            <a:xfrm>
              <a:off x="706680" y="5399280"/>
              <a:ext cx="122760" cy="27792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12"/>
            <p:cNvSpPr/>
            <p:nvPr/>
          </p:nvSpPr>
          <p:spPr>
            <a:xfrm>
              <a:off x="589680" y="4431600"/>
              <a:ext cx="27000" cy="18216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13"/>
            <p:cNvSpPr/>
            <p:nvPr/>
          </p:nvSpPr>
          <p:spPr>
            <a:xfrm>
              <a:off x="650880" y="5163480"/>
              <a:ext cx="181440" cy="51372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9" name="Group 14"/>
          <p:cNvGrpSpPr/>
          <p:nvPr/>
        </p:nvGrpSpPr>
        <p:grpSpPr>
          <a:xfrm>
            <a:off x="22680" y="0"/>
            <a:ext cx="2150640" cy="5665320"/>
            <a:chOff x="22680" y="0"/>
            <a:chExt cx="2150640" cy="5665320"/>
          </a:xfrm>
        </p:grpSpPr>
        <p:sp>
          <p:nvSpPr>
            <p:cNvPr id="270" name="CustomShape 15"/>
            <p:cNvSpPr/>
            <p:nvPr/>
          </p:nvSpPr>
          <p:spPr>
            <a:xfrm>
              <a:off x="22680" y="0"/>
              <a:ext cx="450000" cy="363816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16"/>
            <p:cNvSpPr/>
            <p:nvPr/>
          </p:nvSpPr>
          <p:spPr>
            <a:xfrm>
              <a:off x="500040" y="3569040"/>
              <a:ext cx="385200" cy="130572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17"/>
            <p:cNvSpPr/>
            <p:nvPr/>
          </p:nvSpPr>
          <p:spPr>
            <a:xfrm>
              <a:off x="916560" y="4847400"/>
              <a:ext cx="392400" cy="81792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18"/>
            <p:cNvSpPr/>
            <p:nvPr/>
          </p:nvSpPr>
          <p:spPr>
            <a:xfrm>
              <a:off x="474120" y="3608640"/>
              <a:ext cx="502560" cy="184752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19"/>
            <p:cNvSpPr/>
            <p:nvPr/>
          </p:nvSpPr>
          <p:spPr>
            <a:xfrm>
              <a:off x="424800" y="1065960"/>
              <a:ext cx="157680" cy="250200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20"/>
            <p:cNvSpPr/>
            <p:nvPr/>
          </p:nvSpPr>
          <p:spPr>
            <a:xfrm>
              <a:off x="1013040" y="5433480"/>
              <a:ext cx="120960" cy="23184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21"/>
            <p:cNvSpPr/>
            <p:nvPr/>
          </p:nvSpPr>
          <p:spPr>
            <a:xfrm>
              <a:off x="456480" y="3396240"/>
              <a:ext cx="73800" cy="42192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22"/>
            <p:cNvSpPr/>
            <p:nvPr/>
          </p:nvSpPr>
          <p:spPr>
            <a:xfrm>
              <a:off x="887040" y="2601000"/>
              <a:ext cx="1286280" cy="224532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23"/>
            <p:cNvSpPr/>
            <p:nvPr/>
          </p:nvSpPr>
          <p:spPr>
            <a:xfrm>
              <a:off x="977760" y="5457240"/>
              <a:ext cx="108720" cy="20808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24"/>
            <p:cNvSpPr/>
            <p:nvPr/>
          </p:nvSpPr>
          <p:spPr>
            <a:xfrm>
              <a:off x="887040" y="4875840"/>
              <a:ext cx="124560" cy="55656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25"/>
            <p:cNvSpPr/>
            <p:nvPr/>
          </p:nvSpPr>
          <p:spPr>
            <a:xfrm>
              <a:off x="887040" y="4773240"/>
              <a:ext cx="33480" cy="1872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26"/>
            <p:cNvSpPr/>
            <p:nvPr/>
          </p:nvSpPr>
          <p:spPr>
            <a:xfrm>
              <a:off x="916560" y="5227560"/>
              <a:ext cx="191160" cy="43776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2" name="CustomShape 27"/>
          <p:cNvSpPr/>
          <p:nvPr/>
        </p:nvSpPr>
        <p:spPr>
          <a:xfrm>
            <a:off x="0" y="0"/>
            <a:ext cx="200160" cy="5669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28"/>
          <p:cNvSpPr/>
          <p:nvPr/>
        </p:nvSpPr>
        <p:spPr>
          <a:xfrm flipV="1">
            <a:off x="0" y="585720"/>
            <a:ext cx="1496160" cy="419040"/>
          </a:xfrm>
          <a:custGeom>
            <a:avLst/>
            <a:gd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3300" spc="-1" strike="noStrike">
                <a:latin typeface="Arial"/>
              </a:rPr>
              <a:t>Click to edit the title text format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Click to edit the outline text format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spcBef>
                <a:spcPts val="8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100" spc="-1" strike="noStrike">
                <a:latin typeface="Arial"/>
              </a:rPr>
              <a:t>Second Outline Level</a:t>
            </a:r>
            <a:endParaRPr b="0" lang="en-GB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latin typeface="Arial"/>
              </a:rPr>
              <a:t>Fourth Outline Level</a:t>
            </a:r>
            <a:endParaRPr b="0" lang="en-GB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Fifth Outline Level</a:t>
            </a:r>
            <a:endParaRPr b="0" lang="en-GB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Sixth Outline Level</a:t>
            </a:r>
            <a:endParaRPr b="0" lang="en-GB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Seventh Outline Level</a:t>
            </a:r>
            <a:endParaRPr b="0" lang="en-GB" sz="15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dt"/>
          </p:nvPr>
        </p:nvSpPr>
        <p:spPr>
          <a:xfrm>
            <a:off x="692640" y="5256000"/>
            <a:ext cx="2268000" cy="301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3CE0405-B54C-4946-825F-C5FB9C579AF0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04/09/21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ftr"/>
          </p:nvPr>
        </p:nvSpPr>
        <p:spPr>
          <a:xfrm>
            <a:off x="3339000" y="5256000"/>
            <a:ext cx="3402000" cy="301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sldNum"/>
          </p:nvPr>
        </p:nvSpPr>
        <p:spPr>
          <a:xfrm>
            <a:off x="7119000" y="5256000"/>
            <a:ext cx="2268000" cy="301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7B4727C-0D98-4BC1-A9F0-1A8C401A24F5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2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6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66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9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49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9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49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65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65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65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dt"/>
          </p:nvPr>
        </p:nvSpPr>
        <p:spPr>
          <a:xfrm>
            <a:off x="692640" y="5256000"/>
            <a:ext cx="2268000" cy="301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0661E64-C282-42AF-B323-300D2A3B7618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04/09/21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ftr"/>
          </p:nvPr>
        </p:nvSpPr>
        <p:spPr>
          <a:xfrm>
            <a:off x="3339000" y="5256000"/>
            <a:ext cx="3402000" cy="301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/>
          </p:nvPr>
        </p:nvSpPr>
        <p:spPr>
          <a:xfrm>
            <a:off x="7119000" y="5256000"/>
            <a:ext cx="2268000" cy="301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D5C3CCE-20BA-4E5C-A0F1-E37A36884640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7236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74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5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2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6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66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9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49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9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49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65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65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65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tif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gif"/><Relationship Id="rId3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6.gi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8.gif"/><Relationship Id="rId2" Type="http://schemas.openxmlformats.org/officeDocument/2006/relationships/slideLayout" Target="../slideLayouts/slideLayout9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0.gi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1.gif"/><Relationship Id="rId2" Type="http://schemas.openxmlformats.org/officeDocument/2006/relationships/slideLayout" Target="../slideLayouts/slideLayout89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2.gif"/><Relationship Id="rId2" Type="http://schemas.openxmlformats.org/officeDocument/2006/relationships/image" Target="../media/image53.gif"/><Relationship Id="rId3" Type="http://schemas.openxmlformats.org/officeDocument/2006/relationships/image" Target="../media/image54.gif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8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8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8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tif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"/>
          <p:cNvSpPr/>
          <p:nvPr/>
        </p:nvSpPr>
        <p:spPr>
          <a:xfrm>
            <a:off x="504000" y="133200"/>
            <a:ext cx="9070920" cy="24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GSA Short Course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of Sedimentary Deposits</a:t>
            </a:r>
            <a:br/>
            <a:endParaRPr b="0" lang="en-GB" sz="4400" spc="-1" strike="noStrike"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504000" y="175212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Session 1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Radiocarbon dating and calibration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 to age-modeling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6671880" y="4320000"/>
            <a:ext cx="3407760" cy="1350360"/>
          </a:xfrm>
          <a:prstGeom prst="rect">
            <a:avLst/>
          </a:prstGeom>
          <a:ln w="0">
            <a:noFill/>
          </a:ln>
        </p:spPr>
      </p:pic>
      <p:pic>
        <p:nvPicPr>
          <p:cNvPr id="413" name="" descr=""/>
          <p:cNvPicPr/>
          <p:nvPr/>
        </p:nvPicPr>
        <p:blipFill>
          <a:blip r:embed="rId2"/>
          <a:stretch/>
        </p:blipFill>
        <p:spPr>
          <a:xfrm>
            <a:off x="2778120" y="4428000"/>
            <a:ext cx="3380040" cy="1170360"/>
          </a:xfrm>
          <a:prstGeom prst="rect">
            <a:avLst/>
          </a:prstGeom>
          <a:ln w="0">
            <a:noFill/>
          </a:ln>
        </p:spPr>
      </p:pic>
      <p:pic>
        <p:nvPicPr>
          <p:cNvPr id="414" name="" descr=""/>
          <p:cNvPicPr/>
          <p:nvPr/>
        </p:nvPicPr>
        <p:blipFill>
          <a:blip r:embed="rId3"/>
          <a:stretch/>
        </p:blipFill>
        <p:spPr>
          <a:xfrm>
            <a:off x="144000" y="4680000"/>
            <a:ext cx="2338560" cy="84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"/>
          <p:cNvSpPr/>
          <p:nvPr/>
        </p:nvSpPr>
        <p:spPr>
          <a:xfrm>
            <a:off x="50364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latin typeface="Arial"/>
              </a:rPr>
              <a:t>Radioactive decay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7" name="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List ten half-lives: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GB" sz="3200" spc="-1" strike="noStrike">
                <a:latin typeface="Arial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yr &lt;- seq(0, by=5730, length=10)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halflives &lt;- .5 ^ (0:9)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cbind(yr, 100*halflives)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2225880" y="5760"/>
            <a:ext cx="5514120" cy="551412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 txBox="1"/>
          <p:nvPr/>
        </p:nvSpPr>
        <p:spPr>
          <a:xfrm>
            <a:off x="7018920" y="5365800"/>
            <a:ext cx="3061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https://maarten14c.github.io/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roup 1"/>
          <p:cNvGrpSpPr/>
          <p:nvPr/>
        </p:nvGrpSpPr>
        <p:grpSpPr>
          <a:xfrm>
            <a:off x="2352240" y="188640"/>
            <a:ext cx="5035320" cy="1855080"/>
            <a:chOff x="2352240" y="188640"/>
            <a:chExt cx="5035320" cy="1855080"/>
          </a:xfrm>
        </p:grpSpPr>
        <p:sp>
          <p:nvSpPr>
            <p:cNvPr id="441" name="CustomShape 2_0"/>
            <p:cNvSpPr/>
            <p:nvPr/>
          </p:nvSpPr>
          <p:spPr>
            <a:xfrm>
              <a:off x="2352240" y="188640"/>
              <a:ext cx="176040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b="1" lang="en-GB" sz="2800" spc="-1" strike="noStrike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442" name="CustomShape 3_0"/>
            <p:cNvSpPr/>
            <p:nvPr/>
          </p:nvSpPr>
          <p:spPr>
            <a:xfrm>
              <a:off x="4367880" y="233280"/>
              <a:ext cx="301968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443" name="CustomShape 4_1"/>
            <p:cNvSpPr/>
            <p:nvPr/>
          </p:nvSpPr>
          <p:spPr>
            <a:xfrm>
              <a:off x="4115880" y="1259640"/>
              <a:ext cx="248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5_1"/>
            <p:cNvSpPr/>
            <p:nvPr/>
          </p:nvSpPr>
          <p:spPr>
            <a:xfrm>
              <a:off x="4032000" y="503640"/>
              <a:ext cx="248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5" name="CustomShape 6_1"/>
          <p:cNvSpPr/>
          <p:nvPr/>
        </p:nvSpPr>
        <p:spPr>
          <a:xfrm>
            <a:off x="360" y="0"/>
            <a:ext cx="24318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446" name="Picture 8_0" descr=""/>
          <p:cNvPicPr/>
          <p:nvPr/>
        </p:nvPicPr>
        <p:blipFill>
          <a:blip r:embed="rId1"/>
          <a:srcRect l="14066" t="17315" r="0" b="23295"/>
          <a:stretch/>
        </p:blipFill>
        <p:spPr>
          <a:xfrm>
            <a:off x="0" y="1715040"/>
            <a:ext cx="10074960" cy="3951000"/>
          </a:xfrm>
          <a:prstGeom prst="rect">
            <a:avLst/>
          </a:prstGeom>
          <a:ln w="0">
            <a:noFill/>
          </a:ln>
        </p:spPr>
      </p:pic>
      <p:sp>
        <p:nvSpPr>
          <p:cNvPr id="447" name="Line 7_1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8_1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9_1"/>
          <p:cNvSpPr/>
          <p:nvPr/>
        </p:nvSpPr>
        <p:spPr>
          <a:xfrm>
            <a:off x="5459400" y="3716280"/>
            <a:ext cx="230616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50" name="CustomShape 10_1"/>
          <p:cNvSpPr/>
          <p:nvPr/>
        </p:nvSpPr>
        <p:spPr>
          <a:xfrm>
            <a:off x="1175760" y="720"/>
            <a:ext cx="920160" cy="43812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1_1"/>
          <p:cNvSpPr/>
          <p:nvPr/>
        </p:nvSpPr>
        <p:spPr>
          <a:xfrm>
            <a:off x="1091880" y="720"/>
            <a:ext cx="1088640" cy="68976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2_1"/>
          <p:cNvSpPr/>
          <p:nvPr/>
        </p:nvSpPr>
        <p:spPr>
          <a:xfrm>
            <a:off x="4451760" y="692640"/>
            <a:ext cx="1508400" cy="5007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13_1"/>
          <p:cNvSpPr/>
          <p:nvPr/>
        </p:nvSpPr>
        <p:spPr>
          <a:xfrm rot="10800000">
            <a:off x="4371840" y="1322640"/>
            <a:ext cx="1508400" cy="5007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14_1"/>
          <p:cNvSpPr/>
          <p:nvPr/>
        </p:nvSpPr>
        <p:spPr>
          <a:xfrm>
            <a:off x="4535640" y="1008000"/>
            <a:ext cx="1340640" cy="10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455" name="CustomShape 15_1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56" name="CustomShape 16_1"/>
          <p:cNvSpPr/>
          <p:nvPr/>
        </p:nvSpPr>
        <p:spPr>
          <a:xfrm>
            <a:off x="6719400" y="189000"/>
            <a:ext cx="1256400" cy="9417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7_1"/>
          <p:cNvSpPr/>
          <p:nvPr/>
        </p:nvSpPr>
        <p:spPr>
          <a:xfrm>
            <a:off x="8483400" y="630000"/>
            <a:ext cx="1256400" cy="9417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8_1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59" name="CustomShape 19_1"/>
          <p:cNvSpPr/>
          <p:nvPr/>
        </p:nvSpPr>
        <p:spPr>
          <a:xfrm flipH="1" rot="16200000">
            <a:off x="7306920" y="1532880"/>
            <a:ext cx="2012400" cy="134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20_1"/>
          <p:cNvSpPr/>
          <p:nvPr/>
        </p:nvSpPr>
        <p:spPr>
          <a:xfrm flipH="1" rot="16200000">
            <a:off x="8366760" y="2340720"/>
            <a:ext cx="1571400" cy="16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roup 1_0"/>
          <p:cNvGrpSpPr/>
          <p:nvPr/>
        </p:nvGrpSpPr>
        <p:grpSpPr>
          <a:xfrm>
            <a:off x="2352240" y="188640"/>
            <a:ext cx="5035320" cy="1855080"/>
            <a:chOff x="2352240" y="188640"/>
            <a:chExt cx="5035320" cy="1855080"/>
          </a:xfrm>
        </p:grpSpPr>
        <p:sp>
          <p:nvSpPr>
            <p:cNvPr id="462" name="CustomShape 2_3"/>
            <p:cNvSpPr/>
            <p:nvPr/>
          </p:nvSpPr>
          <p:spPr>
            <a:xfrm>
              <a:off x="2352240" y="188640"/>
              <a:ext cx="176040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b="1" lang="en-GB" sz="2800" spc="-1" strike="noStrike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463" name="CustomShape 3_3"/>
            <p:cNvSpPr/>
            <p:nvPr/>
          </p:nvSpPr>
          <p:spPr>
            <a:xfrm>
              <a:off x="4367880" y="233280"/>
              <a:ext cx="301968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464" name="CustomShape 4_0"/>
            <p:cNvSpPr/>
            <p:nvPr/>
          </p:nvSpPr>
          <p:spPr>
            <a:xfrm>
              <a:off x="4115880" y="1259640"/>
              <a:ext cx="248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5_0"/>
            <p:cNvSpPr/>
            <p:nvPr/>
          </p:nvSpPr>
          <p:spPr>
            <a:xfrm>
              <a:off x="4032000" y="503640"/>
              <a:ext cx="248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6" name="CustomShape 6_0"/>
          <p:cNvSpPr/>
          <p:nvPr/>
        </p:nvSpPr>
        <p:spPr>
          <a:xfrm>
            <a:off x="360" y="0"/>
            <a:ext cx="24318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467" name="Picture 8_1" descr=""/>
          <p:cNvPicPr/>
          <p:nvPr/>
        </p:nvPicPr>
        <p:blipFill>
          <a:blip r:embed="rId1"/>
          <a:srcRect l="14066" t="17315" r="0" b="23295"/>
          <a:stretch/>
        </p:blipFill>
        <p:spPr>
          <a:xfrm>
            <a:off x="0" y="1715040"/>
            <a:ext cx="10074960" cy="3951000"/>
          </a:xfrm>
          <a:prstGeom prst="rect">
            <a:avLst/>
          </a:prstGeom>
          <a:ln w="0">
            <a:noFill/>
          </a:ln>
        </p:spPr>
      </p:pic>
      <p:sp>
        <p:nvSpPr>
          <p:cNvPr id="468" name="Line 7_0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Line 8_0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9_0"/>
          <p:cNvSpPr/>
          <p:nvPr/>
        </p:nvSpPr>
        <p:spPr>
          <a:xfrm>
            <a:off x="5459400" y="3716280"/>
            <a:ext cx="230616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71" name="CustomShape 10_0"/>
          <p:cNvSpPr/>
          <p:nvPr/>
        </p:nvSpPr>
        <p:spPr>
          <a:xfrm>
            <a:off x="1175760" y="720"/>
            <a:ext cx="920160" cy="43812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11_0"/>
          <p:cNvSpPr/>
          <p:nvPr/>
        </p:nvSpPr>
        <p:spPr>
          <a:xfrm>
            <a:off x="1091880" y="720"/>
            <a:ext cx="1088640" cy="68976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2_0"/>
          <p:cNvSpPr/>
          <p:nvPr/>
        </p:nvSpPr>
        <p:spPr>
          <a:xfrm>
            <a:off x="4451760" y="692640"/>
            <a:ext cx="1508400" cy="5007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13_0"/>
          <p:cNvSpPr/>
          <p:nvPr/>
        </p:nvSpPr>
        <p:spPr>
          <a:xfrm rot="10800000">
            <a:off x="4371840" y="1322640"/>
            <a:ext cx="1508400" cy="5007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14_0"/>
          <p:cNvSpPr/>
          <p:nvPr/>
        </p:nvSpPr>
        <p:spPr>
          <a:xfrm>
            <a:off x="4535640" y="1008000"/>
            <a:ext cx="1340640" cy="10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476" name="CustomShape 15_0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77" name="CustomShape 16_0"/>
          <p:cNvSpPr/>
          <p:nvPr/>
        </p:nvSpPr>
        <p:spPr>
          <a:xfrm>
            <a:off x="6719400" y="189000"/>
            <a:ext cx="1256400" cy="9417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7_0"/>
          <p:cNvSpPr/>
          <p:nvPr/>
        </p:nvSpPr>
        <p:spPr>
          <a:xfrm>
            <a:off x="8483400" y="630000"/>
            <a:ext cx="1256400" cy="9417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18_0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80" name="CustomShape 19_0"/>
          <p:cNvSpPr/>
          <p:nvPr/>
        </p:nvSpPr>
        <p:spPr>
          <a:xfrm flipH="1" rot="16200000">
            <a:off x="7306920" y="1532880"/>
            <a:ext cx="2012400" cy="134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0_0"/>
          <p:cNvSpPr/>
          <p:nvPr/>
        </p:nvSpPr>
        <p:spPr>
          <a:xfrm flipH="1" rot="16200000">
            <a:off x="8366760" y="2340720"/>
            <a:ext cx="1571400" cy="16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82" name="Picture 6_1" descr=""/>
          <p:cNvPicPr/>
          <p:nvPr/>
        </p:nvPicPr>
        <p:blipFill>
          <a:blip r:embed="rId2"/>
          <a:stretch/>
        </p:blipFill>
        <p:spPr>
          <a:xfrm>
            <a:off x="1870560" y="1980000"/>
            <a:ext cx="6229440" cy="350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icture 1_0" descr=""/>
          <p:cNvPicPr/>
          <p:nvPr/>
        </p:nvPicPr>
        <p:blipFill>
          <a:blip r:embed="rId1"/>
          <a:stretch/>
        </p:blipFill>
        <p:spPr>
          <a:xfrm>
            <a:off x="4476240" y="444240"/>
            <a:ext cx="4161600" cy="4760280"/>
          </a:xfrm>
          <a:prstGeom prst="rect">
            <a:avLst/>
          </a:prstGeom>
          <a:ln w="0">
            <a:noFill/>
          </a:ln>
        </p:spPr>
      </p:pic>
      <p:sp>
        <p:nvSpPr>
          <p:cNvPr id="484" name="CustomShape 1_0"/>
          <p:cNvSpPr/>
          <p:nvPr/>
        </p:nvSpPr>
        <p:spPr>
          <a:xfrm>
            <a:off x="1506960" y="4541400"/>
            <a:ext cx="284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Libby’s </a:t>
            </a:r>
            <a:r>
              <a:rPr b="0" lang="en-GB" sz="1800" spc="-1" strike="noStrike" baseline="30000">
                <a:solidFill>
                  <a:srgbClr val="000000"/>
                </a:solidFill>
                <a:latin typeface="Century Gothic"/>
                <a:ea typeface="DejaVu Sans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 decay counter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360000" y="2415600"/>
            <a:ext cx="3958200" cy="3162240"/>
          </a:xfrm>
          <a:prstGeom prst="rect">
            <a:avLst/>
          </a:prstGeom>
          <a:ln w="0">
            <a:noFill/>
          </a:ln>
        </p:spPr>
      </p:pic>
      <p:pic>
        <p:nvPicPr>
          <p:cNvPr id="486" name="" descr=""/>
          <p:cNvPicPr/>
          <p:nvPr/>
        </p:nvPicPr>
        <p:blipFill>
          <a:blip r:embed="rId2"/>
          <a:stretch/>
        </p:blipFill>
        <p:spPr>
          <a:xfrm>
            <a:off x="3567600" y="75600"/>
            <a:ext cx="6510600" cy="3162240"/>
          </a:xfrm>
          <a:prstGeom prst="rect">
            <a:avLst/>
          </a:prstGeom>
          <a:ln w="0">
            <a:noFill/>
          </a:ln>
        </p:spPr>
      </p:pic>
      <p:pic>
        <p:nvPicPr>
          <p:cNvPr id="487" name="Picture 1_2" descr=""/>
          <p:cNvPicPr/>
          <p:nvPr/>
        </p:nvPicPr>
        <p:blipFill>
          <a:blip r:embed="rId3"/>
          <a:stretch/>
        </p:blipFill>
        <p:spPr>
          <a:xfrm>
            <a:off x="6300000" y="3348720"/>
            <a:ext cx="3600000" cy="232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_2"/>
          <p:cNvSpPr/>
          <p:nvPr/>
        </p:nvSpPr>
        <p:spPr>
          <a:xfrm>
            <a:off x="756000" y="275400"/>
            <a:ext cx="85665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Libby’s Curve of Knowns vs </a:t>
            </a:r>
            <a:r>
              <a:rPr b="0" lang="en-GB" sz="4000" spc="-1" strike="noStrike">
                <a:solidFill>
                  <a:srgbClr val="0000ff"/>
                </a:solidFill>
                <a:latin typeface="Calibri"/>
                <a:ea typeface="DejaVu Sans"/>
              </a:rPr>
              <a:t>IntCal20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1"/>
          <a:stretch/>
        </p:blipFill>
        <p:spPr>
          <a:xfrm>
            <a:off x="2382480" y="1027080"/>
            <a:ext cx="4637160" cy="4637160"/>
          </a:xfrm>
          <a:prstGeom prst="rect">
            <a:avLst/>
          </a:prstGeom>
          <a:ln w="0">
            <a:noFill/>
          </a:ln>
        </p:spPr>
      </p:pic>
      <p:sp>
        <p:nvSpPr>
          <p:cNvPr id="490" name=""/>
          <p:cNvSpPr/>
          <p:nvPr/>
        </p:nvSpPr>
        <p:spPr>
          <a:xfrm>
            <a:off x="7313760" y="5040000"/>
            <a:ext cx="27666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After Arnold &amp; Libby 1951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GB" sz="1800" spc="-1" strike="noStrike">
                <a:latin typeface="Arial"/>
              </a:rPr>
              <a:t>Science </a:t>
            </a:r>
            <a:r>
              <a:rPr b="0" lang="en-GB" sz="1800" spc="-1" strike="noStrike">
                <a:latin typeface="Arial"/>
              </a:rPr>
              <a:t>113, 111-150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_1"/>
          <p:cNvSpPr/>
          <p:nvPr/>
        </p:nvSpPr>
        <p:spPr>
          <a:xfrm>
            <a:off x="756000" y="275400"/>
            <a:ext cx="85665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Radiocarbon calibration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492" name="TextShape 2_1"/>
          <p:cNvSpPr/>
          <p:nvPr/>
        </p:nvSpPr>
        <p:spPr>
          <a:xfrm>
            <a:off x="756000" y="1637640"/>
            <a:ext cx="8566560" cy="34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c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c00000"/>
                </a:solidFill>
                <a:latin typeface="Calibri"/>
                <a:ea typeface="DejaVu Sans"/>
              </a:rPr>
              <a:t>CALIBRATION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verification that the method is accurate</a:t>
            </a:r>
            <a:endParaRPr b="0" lang="en-GB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Chunks of wood representing 10-20 years were taken from tree-ring dated US trees, and the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in them was measured</a:t>
            </a:r>
            <a:endParaRPr b="0" lang="en-GB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exact age of each tree ring was known</a:t>
            </a:r>
            <a:endParaRPr b="0" lang="en-GB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This gave a continuous record of atmospheric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b="0" lang="en-GB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Confirmed in European labs 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nodeType="clickEffect" fill="hold">
                      <p:stCondLst>
                        <p:cond delay="indefinite"/>
                      </p:stCondLst>
                      <p:childTnLst>
                        <p:par>
                          <p:cTn id="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nodeType="clickEffect" fill="hold">
                      <p:stCondLst>
                        <p:cond delay="indefinite"/>
                      </p:stCondLst>
                      <p:childTnLst>
                        <p:par>
                          <p:cTn id="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nodeType="clickEffect" fill="hold">
                      <p:stCondLst>
                        <p:cond delay="indefinite"/>
                      </p:stCondLst>
                      <p:childTnLst>
                        <p:par>
                          <p:cTn id="1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357120" y="5112000"/>
            <a:ext cx="9647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IntCal20. Levels of </a:t>
            </a:r>
            <a:r>
              <a:rPr b="0" lang="en-GB" sz="14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C fall over time, but because the formation rate varies, the shape of calibration curve is jagged.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Years before present, where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Present = AD 1950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1"/>
          <a:stretch/>
        </p:blipFill>
        <p:spPr>
          <a:xfrm>
            <a:off x="975240" y="-26640"/>
            <a:ext cx="7664400" cy="5210280"/>
          </a:xfrm>
          <a:prstGeom prst="rect">
            <a:avLst/>
          </a:prstGeom>
          <a:ln w="0">
            <a:noFill/>
          </a:ln>
        </p:spPr>
      </p:pic>
      <p:pic>
        <p:nvPicPr>
          <p:cNvPr id="495" name="Picture 3_2" descr=""/>
          <p:cNvPicPr/>
          <p:nvPr/>
        </p:nvPicPr>
        <p:blipFill>
          <a:blip r:embed="rId2"/>
          <a:stretch/>
        </p:blipFill>
        <p:spPr>
          <a:xfrm>
            <a:off x="7412760" y="1879560"/>
            <a:ext cx="2486880" cy="20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nodeType="clickEffect" fill="hold">
                      <p:stCondLst>
                        <p:cond delay="indefinite"/>
                      </p:stCondLst>
                      <p:childTnLst>
                        <p:par>
                          <p:cTn id="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" descr=""/>
          <p:cNvPicPr/>
          <p:nvPr/>
        </p:nvPicPr>
        <p:blipFill>
          <a:blip r:embed="rId1"/>
          <a:stretch/>
        </p:blipFill>
        <p:spPr>
          <a:xfrm>
            <a:off x="806760" y="-25200"/>
            <a:ext cx="8508960" cy="578484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3_3" descr=""/>
          <p:cNvPicPr/>
          <p:nvPr/>
        </p:nvPicPr>
        <p:blipFill>
          <a:blip r:embed="rId2"/>
          <a:stretch/>
        </p:blipFill>
        <p:spPr>
          <a:xfrm>
            <a:off x="7412760" y="1879560"/>
            <a:ext cx="2486880" cy="20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50364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latin typeface="Arial"/>
              </a:rPr>
              <a:t>remember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0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latin typeface="Arial"/>
              </a:rPr>
              <a:t>Keep history etc. to minimum, don’t overload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latin typeface="Arial"/>
              </a:rPr>
              <a:t>Use animations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latin typeface="Arial"/>
              </a:rPr>
              <a:t>What info to provide beforehand? 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latin typeface="Arial"/>
              </a:rPr>
              <a:t>Mail Amy when this is ready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latin typeface="Arial"/>
              </a:rPr>
              <a:t>Update GSA github page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latin typeface="Arial"/>
              </a:rPr>
              <a:t>Build in breaks to enable people to answer quick surveys (e.g. about speed/clarity)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_8"/>
          <p:cNvSpPr/>
          <p:nvPr/>
        </p:nvSpPr>
        <p:spPr>
          <a:xfrm>
            <a:off x="5356440" y="226800"/>
            <a:ext cx="4217760" cy="19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Extension of the </a:t>
            </a:r>
            <a:r>
              <a:rPr b="0" lang="en-GB" sz="3200" spc="-1" strike="noStrike" baseline="30000">
                <a:solidFill>
                  <a:srgbClr val="c00000"/>
                </a:solidFill>
                <a:latin typeface="Calibri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C calibration curve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99" name="TextShape 2_5"/>
          <p:cNvSpPr/>
          <p:nvPr/>
        </p:nvSpPr>
        <p:spPr>
          <a:xfrm>
            <a:off x="5356440" y="1882080"/>
            <a:ext cx="4445280" cy="33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More tree rings</a:t>
            </a:r>
            <a:endParaRPr b="0" lang="en-GB" sz="24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Varves (marine or lacustrine)</a:t>
            </a:r>
            <a:endParaRPr b="0" lang="en-GB" sz="24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Speleothems</a:t>
            </a:r>
            <a:endParaRPr b="0" lang="en-GB" sz="24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Corals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500" name="Picture 6_0" descr="08annualdating"/>
          <p:cNvPicPr/>
          <p:nvPr/>
        </p:nvPicPr>
        <p:blipFill>
          <a:blip r:embed="rId1"/>
          <a:stretch/>
        </p:blipFill>
        <p:spPr>
          <a:xfrm>
            <a:off x="357120" y="870120"/>
            <a:ext cx="4548240" cy="374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nodeType="clickEffect" fill="hold">
                      <p:stCondLst>
                        <p:cond delay="indefinite"/>
                      </p:stCondLst>
                      <p:childTnLst>
                        <p:par>
                          <p:cTn id="3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nodeType="after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nodeType="after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nodeType="afterEffect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nodeType="after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nodeType="clickEffect" fill="hold">
                      <p:stCondLst>
                        <p:cond delay="indefinite"/>
                      </p:stCondLst>
                      <p:childTnLst>
                        <p:par>
                          <p:cTn id="5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_9"/>
          <p:cNvSpPr/>
          <p:nvPr/>
        </p:nvSpPr>
        <p:spPr>
          <a:xfrm>
            <a:off x="756000" y="275400"/>
            <a:ext cx="85665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IntCal20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5051160" y="285192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397440" y="866160"/>
            <a:ext cx="8374320" cy="4776480"/>
          </a:xfrm>
          <a:prstGeom prst="rect">
            <a:avLst/>
          </a:prstGeom>
          <a:ln w="0">
            <a:noFill/>
          </a:ln>
        </p:spPr>
      </p:pic>
      <p:sp>
        <p:nvSpPr>
          <p:cNvPr id="504" name="TextShape 2_4"/>
          <p:cNvSpPr/>
          <p:nvPr/>
        </p:nvSpPr>
        <p:spPr>
          <a:xfrm>
            <a:off x="7826040" y="5357520"/>
            <a:ext cx="225252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Reimer et al. 2020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_6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06" name="CustomShape 2_6"/>
          <p:cNvSpPr/>
          <p:nvPr/>
        </p:nvSpPr>
        <p:spPr>
          <a:xfrm>
            <a:off x="700920" y="1322640"/>
            <a:ext cx="9068760" cy="374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Constant atmospheric </a:t>
            </a: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 levels</a:t>
            </a:r>
            <a:endParaRPr b="0" lang="en-GB" sz="2800" spc="-1" strike="noStrike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Well-mixed carbon reservoirs</a:t>
            </a:r>
            <a:endParaRPr b="0" lang="en-GB" sz="2800" spc="-1" strike="noStrike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The target event is dated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icture 2" descr="man affect"/>
          <p:cNvPicPr/>
          <p:nvPr/>
        </p:nvPicPr>
        <p:blipFill>
          <a:blip r:embed="rId1"/>
          <a:stretch/>
        </p:blipFill>
        <p:spPr>
          <a:xfrm>
            <a:off x="439920" y="2386800"/>
            <a:ext cx="5140080" cy="3193200"/>
          </a:xfrm>
          <a:prstGeom prst="rect">
            <a:avLst/>
          </a:prstGeom>
          <a:ln w="0">
            <a:noFill/>
          </a:ln>
        </p:spPr>
      </p:pic>
      <p:sp>
        <p:nvSpPr>
          <p:cNvPr id="508" name="TextShape 1_5"/>
          <p:cNvSpPr/>
          <p:nvPr/>
        </p:nvSpPr>
        <p:spPr>
          <a:xfrm>
            <a:off x="756000" y="275400"/>
            <a:ext cx="85665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Factors influencing amount of </a:t>
            </a:r>
            <a:r>
              <a:rPr b="1" lang="en-GB" sz="3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 in the atmosphere</a:t>
            </a:r>
            <a:endParaRPr b="1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TextShape 2_3"/>
          <p:cNvSpPr/>
          <p:nvPr/>
        </p:nvSpPr>
        <p:spPr>
          <a:xfrm>
            <a:off x="357120" y="1405440"/>
            <a:ext cx="4443480" cy="365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anthropogenic activity (burning of fossil fuels, bomb tests): release of ‘old’ or ‘new’ carbon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510" name="CustomShape 3_7"/>
          <p:cNvSpPr/>
          <p:nvPr/>
        </p:nvSpPr>
        <p:spPr>
          <a:xfrm>
            <a:off x="5580000" y="5216040"/>
            <a:ext cx="1821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Bowman S., 1990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2"/>
          <a:stretch/>
        </p:blipFill>
        <p:spPr>
          <a:xfrm>
            <a:off x="6120000" y="720000"/>
            <a:ext cx="3960720" cy="396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_7"/>
          <p:cNvSpPr/>
          <p:nvPr/>
        </p:nvSpPr>
        <p:spPr>
          <a:xfrm>
            <a:off x="4937760" y="2544840"/>
            <a:ext cx="200160" cy="62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3" name="Picture 2_3" descr=""/>
          <p:cNvPicPr/>
          <p:nvPr/>
        </p:nvPicPr>
        <p:blipFill>
          <a:blip r:embed="rId1"/>
          <a:stretch/>
        </p:blipFill>
        <p:spPr>
          <a:xfrm>
            <a:off x="911160" y="685800"/>
            <a:ext cx="8218080" cy="4760280"/>
          </a:xfrm>
          <a:prstGeom prst="rect">
            <a:avLst/>
          </a:prstGeom>
          <a:ln w="0">
            <a:noFill/>
          </a:ln>
        </p:spPr>
      </p:pic>
      <p:sp>
        <p:nvSpPr>
          <p:cNvPr id="514" name="CustomShape 2_7"/>
          <p:cNvSpPr/>
          <p:nvPr/>
        </p:nvSpPr>
        <p:spPr>
          <a:xfrm>
            <a:off x="1308240" y="239400"/>
            <a:ext cx="8060400" cy="433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Atmospheric nuclear testing </a:t>
            </a:r>
            <a:r>
              <a:rPr b="1" lang="en-GB" sz="32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15" name="CustomShape 3_6"/>
          <p:cNvSpPr/>
          <p:nvPr/>
        </p:nvSpPr>
        <p:spPr>
          <a:xfrm>
            <a:off x="196920" y="5390280"/>
            <a:ext cx="444204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Courtesy Stewart Fallon, LLNL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"/>
          <p:cNvSpPr/>
          <p:nvPr/>
        </p:nvSpPr>
        <p:spPr>
          <a:xfrm>
            <a:off x="50364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1000"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require(IntCal)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intcal.data(0, 1000)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intcal.data(30e3, 40e3)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draw.ccurve()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</a:rPr>
              <a:t>draw.ccurve(1850, 2020, BCAD=T, cc2="nh1", add.yaxis=T)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_6"/>
          <p:cNvSpPr/>
          <p:nvPr/>
        </p:nvSpPr>
        <p:spPr>
          <a:xfrm>
            <a:off x="756000" y="275400"/>
            <a:ext cx="856656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Factors influencing amount of </a:t>
            </a:r>
            <a:r>
              <a:rPr b="1" lang="en-GB" sz="3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 in the atmosphere</a:t>
            </a:r>
            <a:endParaRPr b="1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TextShape 2_2"/>
          <p:cNvSpPr/>
          <p:nvPr/>
        </p:nvSpPr>
        <p:spPr>
          <a:xfrm>
            <a:off x="357120" y="1405440"/>
            <a:ext cx="4443480" cy="365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anthropogenic activity (burning of fossil fuels, bomb tests): release of ‘old’ or ‘new’ carbon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6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variations in solar activity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6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variations in the Earth’s magnetic field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6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changes in carbon cycle 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20" name="Picture 6_2" descr="magentic field"/>
          <p:cNvPicPr/>
          <p:nvPr/>
        </p:nvPicPr>
        <p:blipFill>
          <a:blip r:embed="rId1"/>
          <a:stretch/>
        </p:blipFill>
        <p:spPr>
          <a:xfrm>
            <a:off x="4961160" y="1708560"/>
            <a:ext cx="4851000" cy="2659320"/>
          </a:xfrm>
          <a:prstGeom prst="rect">
            <a:avLst/>
          </a:prstGeom>
          <a:ln w="0">
            <a:noFill/>
          </a:ln>
        </p:spPr>
      </p:pic>
      <p:sp>
        <p:nvSpPr>
          <p:cNvPr id="521" name="CustomShape 3_8"/>
          <p:cNvSpPr/>
          <p:nvPr/>
        </p:nvSpPr>
        <p:spPr>
          <a:xfrm>
            <a:off x="5959080" y="4402080"/>
            <a:ext cx="31352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http://www.ngdc.noaa.gov/seg/geomag/icons/solarexp.jpg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nodeType="clickEffect" fill="hold">
                      <p:stCondLst>
                        <p:cond delay="0"/>
                      </p:stCondLst>
                      <p:childTnLst>
                        <p:par>
                          <p:cTn id="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500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nodeType="clickEffect" fill="hold">
                      <p:stCondLst>
                        <p:cond delay="indefinite"/>
                      </p:stCondLst>
                      <p:childTnLst>
                        <p:par>
                          <p:cTn id="6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500"/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nodeType="clickEffect" fill="hold">
                      <p:stCondLst>
                        <p:cond delay="indefinite"/>
                      </p:stCondLst>
                      <p:childTnLst>
                        <p:par>
                          <p:cTn id="7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5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Picture 1_1" descr=""/>
          <p:cNvPicPr/>
          <p:nvPr/>
        </p:nvPicPr>
        <p:blipFill>
          <a:blip r:embed="rId1"/>
          <a:stretch/>
        </p:blipFill>
        <p:spPr>
          <a:xfrm>
            <a:off x="1514160" y="41040"/>
            <a:ext cx="6878160" cy="4895280"/>
          </a:xfrm>
          <a:prstGeom prst="rect">
            <a:avLst/>
          </a:prstGeom>
          <a:ln w="0">
            <a:noFill/>
          </a:ln>
        </p:spPr>
      </p:pic>
      <p:sp>
        <p:nvSpPr>
          <p:cNvPr id="523" name="CustomShape 1_15"/>
          <p:cNvSpPr/>
          <p:nvPr/>
        </p:nvSpPr>
        <p:spPr>
          <a:xfrm>
            <a:off x="994320" y="5144760"/>
            <a:ext cx="833220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Braziunas et al., 1995, based on Lingenfelter 1963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524" name="CustomShape 2_14"/>
          <p:cNvSpPr/>
          <p:nvPr/>
        </p:nvSpPr>
        <p:spPr>
          <a:xfrm>
            <a:off x="506160" y="230040"/>
            <a:ext cx="3190320" cy="3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 production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25" name="CustomShape 3_10"/>
          <p:cNvSpPr/>
          <p:nvPr/>
        </p:nvSpPr>
        <p:spPr>
          <a:xfrm>
            <a:off x="6072840" y="519840"/>
            <a:ext cx="3927600" cy="389160"/>
          </a:xfrm>
          <a:prstGeom prst="rect">
            <a:avLst/>
          </a:prstGeom>
          <a:solidFill>
            <a:srgbClr val="ff99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Sunspot minimum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26" name="CustomShape 4_6"/>
          <p:cNvSpPr/>
          <p:nvPr/>
        </p:nvSpPr>
        <p:spPr>
          <a:xfrm>
            <a:off x="7225920" y="1489680"/>
            <a:ext cx="2098800" cy="70920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Sunspot maximum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27" name="Line 5_0"/>
          <p:cNvSpPr/>
          <p:nvPr/>
        </p:nvSpPr>
        <p:spPr>
          <a:xfrm flipH="1">
            <a:off x="6702840" y="1931040"/>
            <a:ext cx="542520" cy="315000"/>
          </a:xfrm>
          <a:prstGeom prst="line">
            <a:avLst/>
          </a:prstGeom>
          <a:ln w="28440">
            <a:solidFill>
              <a:srgbClr val="00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Line 6_0"/>
          <p:cNvSpPr/>
          <p:nvPr/>
        </p:nvSpPr>
        <p:spPr>
          <a:xfrm flipH="1">
            <a:off x="6534360" y="986040"/>
            <a:ext cx="290880" cy="378000"/>
          </a:xfrm>
          <a:prstGeom prst="line">
            <a:avLst/>
          </a:prstGeom>
          <a:ln w="28440">
            <a:solidFill>
              <a:srgbClr val="ff99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2_4" descr=""/>
          <p:cNvPicPr/>
          <p:nvPr/>
        </p:nvPicPr>
        <p:blipFill>
          <a:blip r:embed="rId1"/>
          <a:stretch/>
        </p:blipFill>
        <p:spPr>
          <a:xfrm>
            <a:off x="357120" y="1988280"/>
            <a:ext cx="6630840" cy="3527640"/>
          </a:xfrm>
          <a:prstGeom prst="rect">
            <a:avLst/>
          </a:prstGeom>
          <a:ln w="0">
            <a:noFill/>
          </a:ln>
        </p:spPr>
      </p:pic>
      <p:pic>
        <p:nvPicPr>
          <p:cNvPr id="530" name="Picture 3_5" descr=""/>
          <p:cNvPicPr/>
          <p:nvPr/>
        </p:nvPicPr>
        <p:blipFill>
          <a:blip r:embed="rId2"/>
          <a:srcRect l="0" t="0" r="0" b="26103"/>
          <a:stretch/>
        </p:blipFill>
        <p:spPr>
          <a:xfrm>
            <a:off x="357120" y="103320"/>
            <a:ext cx="6711480" cy="2636640"/>
          </a:xfrm>
          <a:prstGeom prst="rect">
            <a:avLst/>
          </a:prstGeom>
          <a:ln w="0">
            <a:noFill/>
          </a:ln>
        </p:spPr>
      </p:pic>
      <p:sp>
        <p:nvSpPr>
          <p:cNvPr id="531" name="CustomShape 1_11"/>
          <p:cNvSpPr/>
          <p:nvPr/>
        </p:nvSpPr>
        <p:spPr>
          <a:xfrm>
            <a:off x="1308600" y="0"/>
            <a:ext cx="6190200" cy="3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 vs. geomagnetic strength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32" name="CustomShape 2_1"/>
          <p:cNvSpPr/>
          <p:nvPr/>
        </p:nvSpPr>
        <p:spPr>
          <a:xfrm>
            <a:off x="5963760" y="4410720"/>
            <a:ext cx="418680" cy="37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6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?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533" name="CustomShape 3_2"/>
          <p:cNvSpPr/>
          <p:nvPr/>
        </p:nvSpPr>
        <p:spPr>
          <a:xfrm>
            <a:off x="1847880" y="3087360"/>
            <a:ext cx="1594440" cy="3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34" name="CustomShape 4_4"/>
          <p:cNvSpPr/>
          <p:nvPr/>
        </p:nvSpPr>
        <p:spPr>
          <a:xfrm>
            <a:off x="1865520" y="691560"/>
            <a:ext cx="2894760" cy="3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Dipole moment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"/>
          <p:cNvSpPr/>
          <p:nvPr/>
        </p:nvSpPr>
        <p:spPr>
          <a:xfrm>
            <a:off x="50364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latin typeface="Arial"/>
              </a:rPr>
              <a:t>Schedule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Today: radiocarbon, intro to age-modelling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Next week: Bayesian age-models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Final session: Running your own cores, </a:t>
            </a:r>
            <a:r>
              <a:rPr b="0" lang="en-GB" sz="3200" spc="-1" strike="noStrike" baseline="33000">
                <a:latin typeface="Arial"/>
              </a:rPr>
              <a:t>210</a:t>
            </a:r>
            <a:r>
              <a:rPr b="0" lang="en-GB" sz="3200" spc="-1" strike="noStrike">
                <a:latin typeface="Arial"/>
              </a:rPr>
              <a:t>Plum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_8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36" name="CustomShape 2_8"/>
          <p:cNvSpPr/>
          <p:nvPr/>
        </p:nvSpPr>
        <p:spPr>
          <a:xfrm>
            <a:off x="700920" y="1322640"/>
            <a:ext cx="9068760" cy="374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Constant atmospheric </a:t>
            </a:r>
            <a:r>
              <a:rPr b="0" lang="en-GB" sz="2800" spc="-1" strike="noStrike" baseline="30000">
                <a:solidFill>
                  <a:srgbClr val="80808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 levels</a:t>
            </a:r>
            <a:endParaRPr b="0" lang="en-GB" sz="2800" spc="-1" strike="noStrike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Well-mixed carbon reservoirs</a:t>
            </a:r>
            <a:endParaRPr b="0" lang="en-GB" sz="2800" spc="-1" strike="noStrike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The target event is dated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_3"/>
          <p:cNvSpPr/>
          <p:nvPr/>
        </p:nvSpPr>
        <p:spPr>
          <a:xfrm>
            <a:off x="1109160" y="-360"/>
            <a:ext cx="7668720" cy="371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Estimated Carbon Reservoir Sizes and </a:t>
            </a:r>
            <a:r>
              <a:rPr b="0" lang="en-GB" sz="265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Ages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538" name="CustomShape 2_2"/>
          <p:cNvSpPr/>
          <p:nvPr/>
        </p:nvSpPr>
        <p:spPr>
          <a:xfrm>
            <a:off x="1229400" y="393480"/>
            <a:ext cx="7373520" cy="5091840"/>
          </a:xfrm>
          <a:prstGeom prst="rect">
            <a:avLst/>
          </a:prstGeom>
          <a:solidFill>
            <a:srgbClr val="0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3_1"/>
          <p:cNvSpPr/>
          <p:nvPr/>
        </p:nvSpPr>
        <p:spPr>
          <a:xfrm>
            <a:off x="1229400" y="393480"/>
            <a:ext cx="7373520" cy="29160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4_2"/>
          <p:cNvSpPr/>
          <p:nvPr/>
        </p:nvSpPr>
        <p:spPr>
          <a:xfrm>
            <a:off x="1229400" y="334080"/>
            <a:ext cx="45957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Atmosphere 750 Gt      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1" name="CustomShape 5_2"/>
          <p:cNvSpPr/>
          <p:nvPr/>
        </p:nvSpPr>
        <p:spPr>
          <a:xfrm>
            <a:off x="1229400" y="1048320"/>
            <a:ext cx="7373520" cy="708840"/>
          </a:xfrm>
          <a:prstGeom prst="rect">
            <a:avLst/>
          </a:prstGeom>
          <a:solidFill>
            <a:srgbClr val="ffcc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6_2"/>
          <p:cNvSpPr/>
          <p:nvPr/>
        </p:nvSpPr>
        <p:spPr>
          <a:xfrm>
            <a:off x="1308240" y="1167840"/>
            <a:ext cx="37224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Soils &amp; peat 2000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3" name="CustomShape 7_1"/>
          <p:cNvSpPr/>
          <p:nvPr/>
        </p:nvSpPr>
        <p:spPr>
          <a:xfrm>
            <a:off x="1229400" y="691560"/>
            <a:ext cx="7373520" cy="350640"/>
          </a:xfrm>
          <a:prstGeom prst="rect">
            <a:avLst/>
          </a:prstGeom>
          <a:solidFill>
            <a:srgbClr val="00ff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8_1"/>
          <p:cNvSpPr/>
          <p:nvPr/>
        </p:nvSpPr>
        <p:spPr>
          <a:xfrm>
            <a:off x="1229400" y="632160"/>
            <a:ext cx="37227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Plants 550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5" name="CustomShape 9_2"/>
          <p:cNvSpPr/>
          <p:nvPr/>
        </p:nvSpPr>
        <p:spPr>
          <a:xfrm>
            <a:off x="1229400" y="2775960"/>
            <a:ext cx="7373520" cy="530640"/>
          </a:xfrm>
          <a:prstGeom prst="rect">
            <a:avLst/>
          </a:prstGeom>
          <a:solidFill>
            <a:srgbClr val="bbe0e3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10_2"/>
          <p:cNvSpPr/>
          <p:nvPr/>
        </p:nvSpPr>
        <p:spPr>
          <a:xfrm>
            <a:off x="1308240" y="2893680"/>
            <a:ext cx="52311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Surface ocean 1000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7" name="CustomShape 11_2"/>
          <p:cNvSpPr/>
          <p:nvPr/>
        </p:nvSpPr>
        <p:spPr>
          <a:xfrm>
            <a:off x="1229400" y="4660200"/>
            <a:ext cx="816768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1 Gigaton (Gt) = 10</a:t>
            </a:r>
            <a:r>
              <a:rPr b="0" lang="en-GB" sz="24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tons                        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IPCC 1990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8" name="CustomShape 12_2"/>
          <p:cNvSpPr/>
          <p:nvPr/>
        </p:nvSpPr>
        <p:spPr>
          <a:xfrm>
            <a:off x="1387080" y="3369960"/>
            <a:ext cx="52311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Deep ocean 38,000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9" name="CustomShape 13_2"/>
          <p:cNvSpPr/>
          <p:nvPr/>
        </p:nvSpPr>
        <p:spPr>
          <a:xfrm>
            <a:off x="1229400" y="1764000"/>
            <a:ext cx="7373520" cy="100548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4_2"/>
          <p:cNvSpPr/>
          <p:nvPr/>
        </p:nvSpPr>
        <p:spPr>
          <a:xfrm>
            <a:off x="1546200" y="2001240"/>
            <a:ext cx="52311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Fossil fuels 5000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1" name="CustomShape 15_2"/>
          <p:cNvSpPr/>
          <p:nvPr/>
        </p:nvSpPr>
        <p:spPr>
          <a:xfrm>
            <a:off x="5833440" y="334080"/>
            <a:ext cx="9439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2" name="CustomShape 16_2"/>
          <p:cNvSpPr/>
          <p:nvPr/>
        </p:nvSpPr>
        <p:spPr>
          <a:xfrm>
            <a:off x="5674320" y="691200"/>
            <a:ext cx="2373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1 – 250 yrs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3" name="CustomShape 17_2"/>
          <p:cNvSpPr/>
          <p:nvPr/>
        </p:nvSpPr>
        <p:spPr>
          <a:xfrm>
            <a:off x="5674320" y="1226520"/>
            <a:ext cx="2730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1 – 10,000 yrs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4" name="CustomShape 18_2"/>
          <p:cNvSpPr/>
          <p:nvPr/>
        </p:nvSpPr>
        <p:spPr>
          <a:xfrm>
            <a:off x="5595480" y="1822680"/>
            <a:ext cx="273024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Millions of yrs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14</a:t>
            </a: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C free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5" name="CustomShape 19_2"/>
          <p:cNvSpPr/>
          <p:nvPr/>
        </p:nvSpPr>
        <p:spPr>
          <a:xfrm>
            <a:off x="5436360" y="2834640"/>
            <a:ext cx="27705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400 – 1000 yrs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6" name="CustomShape 20_2"/>
          <p:cNvSpPr/>
          <p:nvPr/>
        </p:nvSpPr>
        <p:spPr>
          <a:xfrm>
            <a:off x="5595480" y="3609000"/>
            <a:ext cx="2730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1000 – 2000 yrs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_4"/>
          <p:cNvSpPr/>
          <p:nvPr/>
        </p:nvSpPr>
        <p:spPr>
          <a:xfrm>
            <a:off x="502920" y="227160"/>
            <a:ext cx="906660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4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Arial"/>
              </a:rPr>
              <a:t>Marine reservoir effect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558" name="CustomShape 2_4"/>
          <p:cNvSpPr/>
          <p:nvPr/>
        </p:nvSpPr>
        <p:spPr>
          <a:xfrm>
            <a:off x="700560" y="1322280"/>
            <a:ext cx="9066600" cy="27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Difference in radiocarbon age of surface water and atmosphere due to slow exchange</a:t>
            </a:r>
            <a:endParaRPr b="0" lang="en-GB" sz="2400" spc="-1" strike="noStrike">
              <a:latin typeface="Arial"/>
            </a:endParaRPr>
          </a:p>
          <a:p>
            <a:pPr marL="216000" indent="-21528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Average c. 500 years</a:t>
            </a:r>
            <a:endParaRPr b="0" lang="en-GB" sz="2400" spc="-1" strike="noStrike">
              <a:latin typeface="Arial"/>
            </a:endParaRPr>
          </a:p>
          <a:p>
            <a:pPr marL="216000" indent="-21528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+ Local upwelling of old water</a:t>
            </a:r>
            <a:endParaRPr b="0" lang="en-GB" sz="2400" spc="-1" strike="noStrike">
              <a:latin typeface="Arial"/>
            </a:endParaRPr>
          </a:p>
          <a:p>
            <a:pPr marL="216000" indent="-21528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0  to + 900 years</a:t>
            </a:r>
            <a:endParaRPr b="0" lang="en-GB" sz="2400" spc="-1" strike="noStrike">
              <a:latin typeface="Arial"/>
            </a:endParaRPr>
          </a:p>
          <a:p>
            <a:pPr marL="216000" indent="-21528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Scott polar expedition (AD 1912)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Apparent age penguin 1390 ± 40 BP seal 1300 ± 50 BP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icture 2_2" descr=""/>
          <p:cNvPicPr/>
          <p:nvPr/>
        </p:nvPicPr>
        <p:blipFill>
          <a:blip r:embed="rId1"/>
          <a:srcRect l="4707" t="0" r="9423" b="0"/>
          <a:stretch/>
        </p:blipFill>
        <p:spPr>
          <a:xfrm>
            <a:off x="1657440" y="203760"/>
            <a:ext cx="6982560" cy="4129560"/>
          </a:xfrm>
          <a:prstGeom prst="rect">
            <a:avLst/>
          </a:prstGeom>
          <a:ln w="0">
            <a:noFill/>
          </a:ln>
        </p:spPr>
      </p:pic>
      <p:sp>
        <p:nvSpPr>
          <p:cNvPr id="560" name="CustomShape 1_5"/>
          <p:cNvSpPr/>
          <p:nvPr/>
        </p:nvSpPr>
        <p:spPr>
          <a:xfrm>
            <a:off x="3527280" y="2833920"/>
            <a:ext cx="244080" cy="43452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2_5"/>
          <p:cNvSpPr/>
          <p:nvPr/>
        </p:nvSpPr>
        <p:spPr>
          <a:xfrm>
            <a:off x="3650040" y="4140720"/>
            <a:ext cx="1419480" cy="25848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3_5"/>
          <p:cNvSpPr/>
          <p:nvPr/>
        </p:nvSpPr>
        <p:spPr>
          <a:xfrm>
            <a:off x="5205240" y="2959920"/>
            <a:ext cx="160200" cy="43452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4_3"/>
          <p:cNvSpPr/>
          <p:nvPr/>
        </p:nvSpPr>
        <p:spPr>
          <a:xfrm>
            <a:off x="4619520" y="2079000"/>
            <a:ext cx="159840" cy="37152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5_3"/>
          <p:cNvSpPr/>
          <p:nvPr/>
        </p:nvSpPr>
        <p:spPr>
          <a:xfrm rot="19080000">
            <a:off x="2625120" y="1882080"/>
            <a:ext cx="294480" cy="41472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6_3"/>
          <p:cNvSpPr/>
          <p:nvPr/>
        </p:nvSpPr>
        <p:spPr>
          <a:xfrm rot="19080000">
            <a:off x="2320920" y="1281240"/>
            <a:ext cx="193320" cy="325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7_0"/>
          <p:cNvSpPr/>
          <p:nvPr/>
        </p:nvSpPr>
        <p:spPr>
          <a:xfrm>
            <a:off x="2855520" y="3337920"/>
            <a:ext cx="579960" cy="371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8_0"/>
          <p:cNvSpPr/>
          <p:nvPr/>
        </p:nvSpPr>
        <p:spPr>
          <a:xfrm>
            <a:off x="3863520" y="1764000"/>
            <a:ext cx="579960" cy="371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9_3"/>
          <p:cNvSpPr/>
          <p:nvPr/>
        </p:nvSpPr>
        <p:spPr>
          <a:xfrm>
            <a:off x="2685600" y="1259640"/>
            <a:ext cx="327960" cy="183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/>
          <p:nvPr/>
        </p:nvSpPr>
        <p:spPr>
          <a:xfrm>
            <a:off x="1055160" y="324720"/>
            <a:ext cx="869400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3000"/>
          </a:bodyPr>
          <a:p>
            <a:pPr algn="r">
              <a:lnSpc>
                <a:spcPct val="90000"/>
              </a:lnSpc>
            </a:pPr>
            <a:r>
              <a:rPr b="0" lang="en-GB" sz="4400" spc="-1" strike="noStrike">
                <a:solidFill>
                  <a:srgbClr val="c00000"/>
                </a:solidFill>
                <a:latin typeface="Calibri Light"/>
              </a:rPr>
              <a:t> </a:t>
            </a:r>
            <a:r>
              <a:rPr b="0" lang="en-GB" sz="4400" spc="-1" strike="noStrike">
                <a:solidFill>
                  <a:srgbClr val="c00000"/>
                </a:solidFill>
                <a:latin typeface="Calibri Light"/>
              </a:rPr>
              <a:t>Marine Reservoir</a:t>
            </a:r>
            <a:br/>
            <a:r>
              <a:rPr b="0" lang="en-GB" sz="4400" spc="-1" strike="noStrike">
                <a:solidFill>
                  <a:srgbClr val="c00000"/>
                </a:solidFill>
                <a:latin typeface="Calibri Light"/>
              </a:rPr>
              <a:t>Correction</a:t>
            </a:r>
            <a:br/>
            <a:r>
              <a:rPr b="0" lang="en-GB" sz="4400" spc="-1" strike="noStrike">
                <a:solidFill>
                  <a:srgbClr val="c00000"/>
                </a:solidFill>
                <a:latin typeface="Calibri Light"/>
              </a:rPr>
              <a:t>Database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70" name="Picture 3_4" descr=""/>
          <p:cNvPicPr/>
          <p:nvPr/>
        </p:nvPicPr>
        <p:blipFill>
          <a:blip r:embed="rId1"/>
          <a:stretch/>
        </p:blipFill>
        <p:spPr>
          <a:xfrm>
            <a:off x="0" y="46080"/>
            <a:ext cx="6311160" cy="5670000"/>
          </a:xfrm>
          <a:prstGeom prst="rect">
            <a:avLst/>
          </a:prstGeom>
          <a:ln w="0">
            <a:noFill/>
          </a:ln>
        </p:spPr>
      </p:pic>
      <p:sp>
        <p:nvSpPr>
          <p:cNvPr id="571" name="CustomShape 2_10"/>
          <p:cNvSpPr/>
          <p:nvPr/>
        </p:nvSpPr>
        <p:spPr>
          <a:xfrm>
            <a:off x="1442520" y="3471840"/>
            <a:ext cx="1442160" cy="777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3_4"/>
          <p:cNvSpPr/>
          <p:nvPr/>
        </p:nvSpPr>
        <p:spPr>
          <a:xfrm>
            <a:off x="1713240" y="4467240"/>
            <a:ext cx="1442160" cy="36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3" name="Picture 6_3" descr=""/>
          <p:cNvPicPr/>
          <p:nvPr/>
        </p:nvPicPr>
        <p:blipFill>
          <a:blip r:embed="rId2"/>
          <a:stretch/>
        </p:blipFill>
        <p:spPr>
          <a:xfrm>
            <a:off x="6308640" y="2655000"/>
            <a:ext cx="3277800" cy="2410200"/>
          </a:xfrm>
          <a:prstGeom prst="rect">
            <a:avLst/>
          </a:prstGeom>
          <a:ln w="0">
            <a:noFill/>
          </a:ln>
        </p:spPr>
      </p:pic>
      <p:sp>
        <p:nvSpPr>
          <p:cNvPr id="574" name=""/>
          <p:cNvSpPr txBox="1"/>
          <p:nvPr/>
        </p:nvSpPr>
        <p:spPr>
          <a:xfrm>
            <a:off x="7641360" y="5324040"/>
            <a:ext cx="24393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http://calib.org/marine/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icture 8" descr=""/>
          <p:cNvPicPr/>
          <p:nvPr/>
        </p:nvPicPr>
        <p:blipFill>
          <a:blip r:embed="rId1"/>
          <a:stretch/>
        </p:blipFill>
        <p:spPr>
          <a:xfrm>
            <a:off x="0" y="0"/>
            <a:ext cx="6997320" cy="5670000"/>
          </a:xfrm>
          <a:prstGeom prst="rect">
            <a:avLst/>
          </a:prstGeom>
          <a:ln w="0">
            <a:noFill/>
          </a:ln>
        </p:spPr>
      </p:pic>
      <p:pic>
        <p:nvPicPr>
          <p:cNvPr id="576" name="Picture 11_1" descr=""/>
          <p:cNvPicPr/>
          <p:nvPr/>
        </p:nvPicPr>
        <p:blipFill>
          <a:blip r:embed="rId2"/>
          <a:stretch/>
        </p:blipFill>
        <p:spPr>
          <a:xfrm>
            <a:off x="5554080" y="595080"/>
            <a:ext cx="4355640" cy="2590560"/>
          </a:xfrm>
          <a:prstGeom prst="rect">
            <a:avLst/>
          </a:prstGeom>
          <a:ln w="0">
            <a:noFill/>
          </a:ln>
        </p:spPr>
      </p:pic>
      <p:pic>
        <p:nvPicPr>
          <p:cNvPr id="577" name="Picture 12_1" descr=""/>
          <p:cNvPicPr/>
          <p:nvPr/>
        </p:nvPicPr>
        <p:blipFill>
          <a:blip r:embed="rId3"/>
          <a:stretch/>
        </p:blipFill>
        <p:spPr>
          <a:xfrm>
            <a:off x="5580000" y="3355200"/>
            <a:ext cx="4539240" cy="2181240"/>
          </a:xfrm>
          <a:prstGeom prst="rect">
            <a:avLst/>
          </a:prstGeom>
          <a:ln w="0">
            <a:noFill/>
          </a:ln>
        </p:spPr>
      </p:pic>
      <p:sp>
        <p:nvSpPr>
          <p:cNvPr id="578" name="CustomShape 1_10"/>
          <p:cNvSpPr/>
          <p:nvPr/>
        </p:nvSpPr>
        <p:spPr>
          <a:xfrm>
            <a:off x="5334120" y="2794680"/>
            <a:ext cx="438840" cy="33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9" name="CustomShape 2_11"/>
          <p:cNvSpPr/>
          <p:nvPr/>
        </p:nvSpPr>
        <p:spPr>
          <a:xfrm>
            <a:off x="5052600" y="4841640"/>
            <a:ext cx="5066640" cy="777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nodeType="after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_9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81" name="CustomShape 2_9"/>
          <p:cNvSpPr/>
          <p:nvPr/>
        </p:nvSpPr>
        <p:spPr>
          <a:xfrm>
            <a:off x="700920" y="1322640"/>
            <a:ext cx="9068760" cy="374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Constant atmospheric </a:t>
            </a:r>
            <a:r>
              <a:rPr b="0" lang="en-GB" sz="2800" spc="-1" strike="noStrike" baseline="30000">
                <a:solidFill>
                  <a:srgbClr val="80808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 levels</a:t>
            </a:r>
            <a:endParaRPr b="0" lang="en-GB" sz="2800" spc="-1" strike="noStrike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Well-mixed carbon reservoirs</a:t>
            </a:r>
            <a:endParaRPr b="0" lang="en-GB" sz="2800" spc="-1" strike="noStrike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target event is dated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Picture 2_1" descr=""/>
          <p:cNvPicPr/>
          <p:nvPr/>
        </p:nvPicPr>
        <p:blipFill>
          <a:blip r:embed="rId1"/>
          <a:stretch/>
        </p:blipFill>
        <p:spPr>
          <a:xfrm>
            <a:off x="21240" y="900000"/>
            <a:ext cx="5219640" cy="3600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83" name="CustomShape 1_1"/>
          <p:cNvSpPr/>
          <p:nvPr/>
        </p:nvSpPr>
        <p:spPr>
          <a:xfrm>
            <a:off x="1160280" y="4860000"/>
            <a:ext cx="279972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Scott, 2013 (</a:t>
            </a:r>
            <a:r>
              <a:rPr b="0" i="1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Encycl. Quat. Sci.</a:t>
            </a:r>
            <a:r>
              <a:rPr b="0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490" spc="-1" strike="noStrike">
              <a:latin typeface="Arial"/>
            </a:endParaRPr>
          </a:p>
        </p:txBody>
      </p:sp>
      <p:pic>
        <p:nvPicPr>
          <p:cNvPr id="584" name="Picture 2_0" descr=""/>
          <p:cNvPicPr/>
          <p:nvPr/>
        </p:nvPicPr>
        <p:blipFill>
          <a:blip r:embed="rId2"/>
          <a:stretch/>
        </p:blipFill>
        <p:spPr>
          <a:xfrm>
            <a:off x="5760000" y="900000"/>
            <a:ext cx="4243320" cy="341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" descr=""/>
          <p:cNvPicPr/>
          <p:nvPr/>
        </p:nvPicPr>
        <p:blipFill>
          <a:blip r:embed="rId1"/>
          <a:stretch/>
        </p:blipFill>
        <p:spPr>
          <a:xfrm>
            <a:off x="1646280" y="14400"/>
            <a:ext cx="685044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_13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87" name="CustomShape 2_13"/>
          <p:cNvSpPr/>
          <p:nvPr/>
        </p:nvSpPr>
        <p:spPr>
          <a:xfrm>
            <a:off x="700560" y="2276280"/>
            <a:ext cx="9066600" cy="27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calibrate()</a:t>
            </a:r>
            <a:endParaRPr b="0" lang="en-GB" sz="2400" spc="-1" strike="noStrike">
              <a:latin typeface="Arial"/>
            </a:endParaRPr>
          </a:p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88" name="" descr=""/>
          <p:cNvPicPr/>
          <p:nvPr/>
        </p:nvPicPr>
        <p:blipFill>
          <a:blip r:embed="rId1"/>
          <a:stretch/>
        </p:blipFill>
        <p:spPr>
          <a:xfrm>
            <a:off x="4608000" y="468000"/>
            <a:ext cx="457200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"/>
          <p:cNvSpPr/>
          <p:nvPr/>
        </p:nvSpPr>
        <p:spPr>
          <a:xfrm>
            <a:off x="50364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latin typeface="Arial"/>
              </a:rPr>
              <a:t>Today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6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Radiocarbon dating 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Radiocarbon calibration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Intro to age-modelling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Mixing Powerpoint slides with R code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Keep R open, try to run the </a:t>
            </a:r>
            <a:r>
              <a:rPr b="0" lang="en-GB" sz="3200" spc="-1" strike="noStrike">
                <a:solidFill>
                  <a:srgbClr val="0000ff"/>
                </a:solidFill>
                <a:latin typeface="Arial"/>
              </a:rPr>
              <a:t>blue R code on your own computer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ff"/>
                </a:solidFill>
                <a:latin typeface="Arial"/>
              </a:rPr>
              <a:t>Speak up (chat) when things go wrong!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_14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90" name="CustomShape 2_16"/>
          <p:cNvSpPr/>
          <p:nvPr/>
        </p:nvSpPr>
        <p:spPr>
          <a:xfrm>
            <a:off x="700560" y="2276280"/>
            <a:ext cx="4519440" cy="27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Each radiocarbon date comes with a lab error</a:t>
            </a:r>
            <a:endParaRPr b="0" lang="en-GB" sz="2400" spc="-1" strike="noStrike">
              <a:latin typeface="Arial"/>
            </a:endParaRPr>
          </a:p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Assumed to be distributed normally/Gaussian</a:t>
            </a:r>
            <a:endParaRPr b="0" lang="en-GB" sz="2400" spc="-1" strike="noStrike">
              <a:latin typeface="Arial"/>
            </a:endParaRPr>
          </a:p>
          <a:p>
            <a:pPr lvl="2" marL="648000" indent="-21600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 alternatively, a student-t distribution with longer tails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91" name="Picture 1_6" descr=""/>
          <p:cNvPicPr/>
          <p:nvPr/>
        </p:nvPicPr>
        <p:blipFill>
          <a:blip r:embed="rId1"/>
          <a:stretch/>
        </p:blipFill>
        <p:spPr>
          <a:xfrm>
            <a:off x="5580000" y="1614960"/>
            <a:ext cx="4329720" cy="216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_17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93" name="CustomShape 2_17"/>
          <p:cNvSpPr/>
          <p:nvPr/>
        </p:nvSpPr>
        <p:spPr>
          <a:xfrm>
            <a:off x="700560" y="2276280"/>
            <a:ext cx="9066600" cy="27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dnorm(125,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dnorm(130,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x &lt;- 0:250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probs &lt;- dnorm(x,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head(cbind(x, probs))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sum(probs)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plot(x, probs, type="l")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94" name="" descr=""/>
          <p:cNvPicPr/>
          <p:nvPr/>
        </p:nvPicPr>
        <p:blipFill>
          <a:blip r:embed="rId1"/>
          <a:stretch/>
        </p:blipFill>
        <p:spPr>
          <a:xfrm>
            <a:off x="5400000" y="288000"/>
            <a:ext cx="457200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1_5" descr=""/>
          <p:cNvPicPr/>
          <p:nvPr/>
        </p:nvPicPr>
        <p:blipFill>
          <a:blip r:embed="rId1"/>
          <a:stretch/>
        </p:blipFill>
        <p:spPr>
          <a:xfrm>
            <a:off x="1175040" y="894960"/>
            <a:ext cx="7745400" cy="387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_19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97" name="CustomShape 2_19"/>
          <p:cNvSpPr/>
          <p:nvPr/>
        </p:nvSpPr>
        <p:spPr>
          <a:xfrm>
            <a:off x="700560" y="2276280"/>
            <a:ext cx="9066600" cy="27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cc &lt;- ccurve()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yr.intcal &lt;- cc[,1]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c14.intcal &lt;- cc[,2]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probs &lt;- dnorm(c14.intcal,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plot(yr.intcal, probs, xlim=c(0, 300), type="l")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98" name="" descr=""/>
          <p:cNvPicPr/>
          <p:nvPr/>
        </p:nvPicPr>
        <p:blipFill>
          <a:blip r:embed="rId1"/>
          <a:stretch/>
        </p:blipFill>
        <p:spPr>
          <a:xfrm>
            <a:off x="5760000" y="360000"/>
            <a:ext cx="4140000" cy="41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Picture 3_7" descr=""/>
          <p:cNvPicPr/>
          <p:nvPr/>
        </p:nvPicPr>
        <p:blipFill>
          <a:blip r:embed="rId1"/>
          <a:stretch/>
        </p:blipFill>
        <p:spPr>
          <a:xfrm>
            <a:off x="4181400" y="998280"/>
            <a:ext cx="5388120" cy="4041720"/>
          </a:xfrm>
          <a:prstGeom prst="rect">
            <a:avLst/>
          </a:prstGeom>
          <a:ln w="0">
            <a:noFill/>
          </a:ln>
        </p:spPr>
      </p:pic>
      <p:sp>
        <p:nvSpPr>
          <p:cNvPr id="600" name="CustomShape 2_20"/>
          <p:cNvSpPr/>
          <p:nvPr/>
        </p:nvSpPr>
        <p:spPr>
          <a:xfrm>
            <a:off x="5085000" y="5220000"/>
            <a:ext cx="231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maarten14c.github.io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1" name="CustomShape 1_21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602" name="CustomShape 2_21"/>
          <p:cNvSpPr/>
          <p:nvPr/>
        </p:nvSpPr>
        <p:spPr>
          <a:xfrm>
            <a:off x="700560" y="2276280"/>
            <a:ext cx="9066600" cy="27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calibrate()</a:t>
            </a:r>
            <a:endParaRPr b="0" lang="en-GB" sz="2400" spc="-1" strike="noStrike">
              <a:latin typeface="Arial"/>
            </a:endParaRPr>
          </a:p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cc &lt;- ccurve()</a:t>
            </a:r>
            <a:endParaRPr b="0" lang="en-GB" sz="2400" spc="-1" strike="noStrike">
              <a:latin typeface="Arial"/>
            </a:endParaRPr>
          </a:p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head(cc)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Rectangle 1"/>
          <p:cNvSpPr txBox="1"/>
          <p:nvPr/>
        </p:nvSpPr>
        <p:spPr>
          <a:xfrm>
            <a:off x="1636920" y="209520"/>
            <a:ext cx="6802200" cy="975960"/>
          </a:xfrm>
          <a:prstGeom prst="rect">
            <a:avLst/>
          </a:prstGeom>
          <a:noFill/>
          <a:ln w="0">
            <a:noFill/>
          </a:ln>
        </p:spPr>
        <p:txBody>
          <a:bodyPr tIns="28800" anchor="ctr">
            <a:normAutofit fontScale="52000"/>
          </a:bodyPr>
          <a:p>
            <a:pPr>
              <a:lnSpc>
                <a:spcPct val="90000"/>
              </a:lnSpc>
              <a:tabLst>
                <a:tab algn="l" pos="0"/>
                <a:tab algn="l" pos="406080"/>
                <a:tab algn="l" pos="813600"/>
                <a:tab algn="l" pos="1221120"/>
                <a:tab algn="l" pos="1629000"/>
                <a:tab algn="l" pos="2036520"/>
                <a:tab algn="l" pos="2444040"/>
                <a:tab algn="l" pos="2851560"/>
                <a:tab algn="l" pos="3259080"/>
                <a:tab algn="l" pos="3666600"/>
                <a:tab algn="l" pos="4074120"/>
                <a:tab algn="l" pos="4482000"/>
                <a:tab algn="l" pos="4889520"/>
                <a:tab algn="l" pos="5297040"/>
                <a:tab algn="l" pos="5704560"/>
                <a:tab algn="l" pos="6112080"/>
                <a:tab algn="l" pos="6519600"/>
                <a:tab algn="l" pos="6927120"/>
                <a:tab algn="l" pos="7335000"/>
                <a:tab algn="l" pos="7742520"/>
                <a:tab algn="l" pos="8150040"/>
              </a:tabLst>
            </a:pPr>
            <a:r>
              <a:rPr b="0" lang="en-GB" sz="4400" spc="-1" strike="noStrike" baseline="33000">
                <a:solidFill>
                  <a:srgbClr val="000000"/>
                </a:solidFill>
                <a:latin typeface="Calibri Light"/>
              </a:rPr>
              <a:t>14</a:t>
            </a: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C calibration – hpd ranges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04" name="Picture 2_5" descr=""/>
          <p:cNvPicPr/>
          <p:nvPr/>
        </p:nvPicPr>
        <p:blipFill>
          <a:blip r:embed="rId1"/>
          <a:stretch/>
        </p:blipFill>
        <p:spPr>
          <a:xfrm>
            <a:off x="3419640" y="1620720"/>
            <a:ext cx="3510000" cy="351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1" descr=""/>
          <p:cNvPicPr/>
          <p:nvPr/>
        </p:nvPicPr>
        <p:blipFill>
          <a:blip r:embed="rId1"/>
          <a:stretch/>
        </p:blipFill>
        <p:spPr>
          <a:xfrm>
            <a:off x="720000" y="1532160"/>
            <a:ext cx="2571840" cy="2571840"/>
          </a:xfrm>
          <a:prstGeom prst="rect">
            <a:avLst/>
          </a:prstGeom>
          <a:ln w="0">
            <a:noFill/>
          </a:ln>
        </p:spPr>
      </p:pic>
      <p:pic>
        <p:nvPicPr>
          <p:cNvPr id="606" name="Picture 1_3" descr=""/>
          <p:cNvPicPr/>
          <p:nvPr/>
        </p:nvPicPr>
        <p:blipFill>
          <a:blip r:embed="rId2"/>
          <a:stretch/>
        </p:blipFill>
        <p:spPr>
          <a:xfrm>
            <a:off x="3738960" y="1535040"/>
            <a:ext cx="2571840" cy="2571840"/>
          </a:xfrm>
          <a:prstGeom prst="rect">
            <a:avLst/>
          </a:prstGeom>
          <a:ln w="0">
            <a:noFill/>
          </a:ln>
        </p:spPr>
      </p:pic>
      <p:pic>
        <p:nvPicPr>
          <p:cNvPr id="607" name="Picture 1_4" descr=""/>
          <p:cNvPicPr/>
          <p:nvPr/>
        </p:nvPicPr>
        <p:blipFill>
          <a:blip r:embed="rId3"/>
          <a:stretch/>
        </p:blipFill>
        <p:spPr>
          <a:xfrm>
            <a:off x="6984000" y="1512000"/>
            <a:ext cx="2571840" cy="257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Picture 3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71640" cy="4572720"/>
          </a:xfrm>
          <a:prstGeom prst="rect">
            <a:avLst/>
          </a:prstGeom>
          <a:ln w="0">
            <a:noFill/>
          </a:ln>
        </p:spPr>
      </p:pic>
      <p:pic>
        <p:nvPicPr>
          <p:cNvPr id="609" name="Picture 4_1" descr="cal_ter.png"/>
          <p:cNvPicPr/>
          <p:nvPr/>
        </p:nvPicPr>
        <p:blipFill>
          <a:blip r:embed="rId2"/>
          <a:stretch/>
        </p:blipFill>
        <p:spPr>
          <a:xfrm>
            <a:off x="2745720" y="542880"/>
            <a:ext cx="4571640" cy="457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3_1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71640" cy="457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Picture 3_6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71640" cy="4572720"/>
          </a:xfrm>
          <a:prstGeom prst="rect">
            <a:avLst/>
          </a:prstGeom>
          <a:ln w="0">
            <a:noFill/>
          </a:ln>
        </p:spPr>
      </p:pic>
      <p:pic>
        <p:nvPicPr>
          <p:cNvPr id="612" name="Picture 2_6" descr="cal_wrong.png"/>
          <p:cNvPicPr/>
          <p:nvPr/>
        </p:nvPicPr>
        <p:blipFill>
          <a:blip r:embed="rId2"/>
          <a:stretch/>
        </p:blipFill>
        <p:spPr>
          <a:xfrm>
            <a:off x="2745720" y="542880"/>
            <a:ext cx="4571640" cy="457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" descr=""/>
          <p:cNvPicPr/>
          <p:nvPr/>
        </p:nvPicPr>
        <p:blipFill>
          <a:blip r:embed="rId1"/>
          <a:stretch/>
        </p:blipFill>
        <p:spPr>
          <a:xfrm>
            <a:off x="2827440" y="89280"/>
            <a:ext cx="7432200" cy="5310360"/>
          </a:xfrm>
          <a:prstGeom prst="rect">
            <a:avLst/>
          </a:prstGeom>
          <a:ln w="0">
            <a:noFill/>
          </a:ln>
        </p:spPr>
      </p:pic>
      <p:sp>
        <p:nvSpPr>
          <p:cNvPr id="422" name=""/>
          <p:cNvSpPr/>
          <p:nvPr/>
        </p:nvSpPr>
        <p:spPr>
          <a:xfrm>
            <a:off x="3517560" y="5472000"/>
            <a:ext cx="6562800" cy="2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https://www.nuclear-power.com/nuclear-power/reactor-physics/atomic-nuclear-physics/nuclear-stability/</a:t>
            </a:r>
            <a:endParaRPr b="0" lang="en-GB" sz="11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2"/>
          <a:stretch/>
        </p:blipFill>
        <p:spPr>
          <a:xfrm>
            <a:off x="180000" y="2880000"/>
            <a:ext cx="2699640" cy="2699640"/>
          </a:xfrm>
          <a:prstGeom prst="rect">
            <a:avLst/>
          </a:prstGeom>
          <a:ln w="0">
            <a:noFill/>
          </a:ln>
        </p:spPr>
      </p:pic>
      <p:pic>
        <p:nvPicPr>
          <p:cNvPr id="424" name="" descr=""/>
          <p:cNvPicPr/>
          <p:nvPr/>
        </p:nvPicPr>
        <p:blipFill>
          <a:blip r:embed="rId3"/>
          <a:stretch/>
        </p:blipFill>
        <p:spPr>
          <a:xfrm>
            <a:off x="0" y="0"/>
            <a:ext cx="3240000" cy="16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696600" y="-5760"/>
            <a:ext cx="8691480" cy="5670000"/>
          </a:xfrm>
          <a:prstGeom prst="rect">
            <a:avLst/>
          </a:prstGeom>
          <a:ln w="0">
            <a:noFill/>
          </a:ln>
        </p:spPr>
      </p:pic>
      <p:sp>
        <p:nvSpPr>
          <p:cNvPr id="426" name=""/>
          <p:cNvSpPr/>
          <p:nvPr/>
        </p:nvSpPr>
        <p:spPr>
          <a:xfrm>
            <a:off x="3517920" y="5472360"/>
            <a:ext cx="6562800" cy="2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https://www.nuclear-power.com/nuclear-power/reactor-physics/atomic-nuclear-physics/nuclear-stability/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Picture 5_0" descr=""/>
          <p:cNvPicPr/>
          <p:nvPr/>
        </p:nvPicPr>
        <p:blipFill>
          <a:blip r:embed="rId1"/>
          <a:stretch/>
        </p:blipFill>
        <p:spPr>
          <a:xfrm>
            <a:off x="360000" y="-116640"/>
            <a:ext cx="9179640" cy="3836520"/>
          </a:xfrm>
          <a:prstGeom prst="rect">
            <a:avLst/>
          </a:prstGeom>
          <a:ln w="0">
            <a:noFill/>
          </a:ln>
        </p:spPr>
      </p:pic>
      <p:pic>
        <p:nvPicPr>
          <p:cNvPr id="428" name="" descr=""/>
          <p:cNvPicPr/>
          <p:nvPr/>
        </p:nvPicPr>
        <p:blipFill>
          <a:blip r:embed="rId2"/>
          <a:stretch/>
        </p:blipFill>
        <p:spPr>
          <a:xfrm>
            <a:off x="1440000" y="4315680"/>
            <a:ext cx="2724120" cy="1228680"/>
          </a:xfrm>
          <a:prstGeom prst="rect">
            <a:avLst/>
          </a:prstGeom>
          <a:ln w="0">
            <a:noFill/>
          </a:ln>
        </p:spPr>
      </p:pic>
      <p:pic>
        <p:nvPicPr>
          <p:cNvPr id="429" name="" descr=""/>
          <p:cNvPicPr/>
          <p:nvPr/>
        </p:nvPicPr>
        <p:blipFill>
          <a:blip r:embed="rId3"/>
          <a:stretch/>
        </p:blipFill>
        <p:spPr>
          <a:xfrm>
            <a:off x="5220000" y="3859560"/>
            <a:ext cx="3419640" cy="1180080"/>
          </a:xfrm>
          <a:prstGeom prst="rect">
            <a:avLst/>
          </a:prstGeom>
          <a:ln w="0">
            <a:noFill/>
          </a:ln>
        </p:spPr>
      </p:pic>
      <p:sp>
        <p:nvSpPr>
          <p:cNvPr id="430" name=""/>
          <p:cNvSpPr/>
          <p:nvPr/>
        </p:nvSpPr>
        <p:spPr>
          <a:xfrm>
            <a:off x="4608000" y="5436000"/>
            <a:ext cx="54961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300" spc="-1" strike="noStrike">
                <a:latin typeface="Arial"/>
              </a:rPr>
              <a:t>https://geoinfo.nmt.edu/resources/uranium/what.html</a:t>
            </a: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11880" y="0"/>
            <a:ext cx="5027760" cy="2699640"/>
          </a:xfrm>
          <a:prstGeom prst="rect">
            <a:avLst/>
          </a:prstGeom>
          <a:ln w="0">
            <a:noFill/>
          </a:ln>
        </p:spPr>
      </p:pic>
      <p:pic>
        <p:nvPicPr>
          <p:cNvPr id="432" name="" descr=""/>
          <p:cNvPicPr/>
          <p:nvPr/>
        </p:nvPicPr>
        <p:blipFill>
          <a:blip r:embed="rId2"/>
          <a:stretch/>
        </p:blipFill>
        <p:spPr>
          <a:xfrm>
            <a:off x="4860000" y="3197880"/>
            <a:ext cx="4679640" cy="2201760"/>
          </a:xfrm>
          <a:prstGeom prst="rect">
            <a:avLst/>
          </a:prstGeom>
          <a:ln w="0">
            <a:noFill/>
          </a:ln>
        </p:spPr>
      </p:pic>
      <p:sp>
        <p:nvSpPr>
          <p:cNvPr id="433" name=""/>
          <p:cNvSpPr/>
          <p:nvPr/>
        </p:nvSpPr>
        <p:spPr>
          <a:xfrm>
            <a:off x="0" y="5396040"/>
            <a:ext cx="48452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latin typeface="Arial"/>
              </a:rPr>
              <a:t>https://gml.noaa.gov/ccgg/isotopes/decay.html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50364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latin typeface="Arial"/>
              </a:rPr>
              <a:t>Radioactive decay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Decay rates are constant as far as we know</a:t>
            </a:r>
            <a:endParaRPr b="0" lang="en-GB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Not influenced by environment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Average lifespan </a:t>
            </a:r>
            <a:r>
              <a:rPr b="0" lang="en-GB" sz="3200" spc="-1" strike="noStrike" baseline="33000">
                <a:latin typeface="Arial"/>
              </a:rPr>
              <a:t>14</a:t>
            </a:r>
            <a:r>
              <a:rPr b="0" lang="en-GB" sz="3200" spc="-1" strike="noStrike">
                <a:latin typeface="Arial"/>
              </a:rPr>
              <a:t>C 8600 years – half-life 5730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100% at t=0 (AD 1950)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2070</TotalTime>
  <Application>LibreOffice/7.1.5.2$Linux_X86_64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2021-08-16T10:44:56Z</dcterms:created>
  <dc:creator>Maarten Blaauw</dc:creator>
  <dc:description/>
  <dc:language>en-GB</dc:language>
  <cp:lastModifiedBy>Maarten Blaauw</cp:lastModifiedBy>
  <dcterms:modified xsi:type="dcterms:W3CDTF">2021-09-04T19:00:28Z</dcterms:modified>
  <cp:revision>67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